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323" r:id="rId2"/>
    <p:sldId id="405" r:id="rId3"/>
    <p:sldId id="352" r:id="rId4"/>
    <p:sldId id="408" r:id="rId5"/>
    <p:sldId id="357" r:id="rId6"/>
    <p:sldId id="356" r:id="rId7"/>
    <p:sldId id="362" r:id="rId8"/>
    <p:sldId id="346" r:id="rId9"/>
    <p:sldId id="380" r:id="rId10"/>
    <p:sldId id="379" r:id="rId11"/>
    <p:sldId id="378" r:id="rId12"/>
    <p:sldId id="367" r:id="rId13"/>
    <p:sldId id="373" r:id="rId14"/>
    <p:sldId id="382" r:id="rId15"/>
    <p:sldId id="383" r:id="rId16"/>
    <p:sldId id="403" r:id="rId17"/>
    <p:sldId id="384" r:id="rId18"/>
    <p:sldId id="400" r:id="rId19"/>
    <p:sldId id="404" r:id="rId20"/>
    <p:sldId id="412" r:id="rId21"/>
    <p:sldId id="339" r:id="rId22"/>
    <p:sldId id="368" r:id="rId23"/>
    <p:sldId id="401" r:id="rId24"/>
    <p:sldId id="406" r:id="rId25"/>
    <p:sldId id="333" r:id="rId26"/>
    <p:sldId id="372" r:id="rId27"/>
    <p:sldId id="411" r:id="rId28"/>
    <p:sldId id="407" r:id="rId29"/>
    <p:sldId id="376" r:id="rId30"/>
    <p:sldId id="41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6" userDrawn="1">
          <p15:clr>
            <a:srgbClr val="A4A3A4"/>
          </p15:clr>
        </p15:guide>
        <p15:guide id="2" pos="42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4105E"/>
    <a:srgbClr val="3A0E1B"/>
    <a:srgbClr val="000066"/>
    <a:srgbClr val="691930"/>
    <a:srgbClr val="781E38"/>
    <a:srgbClr val="FFCCFF"/>
    <a:srgbClr val="9A3C22"/>
    <a:srgbClr val="AB1153"/>
    <a:srgbClr val="181038"/>
    <a:srgbClr val="9A1E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552" y="-1212"/>
      </p:cViewPr>
      <p:guideLst>
        <p:guide orient="horz" pos="2296"/>
        <p:guide pos="42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FEB2E-D68C-4239-9A0B-25892B1C815E}" type="datetimeFigureOut">
              <a:rPr lang="ru-RU" smtClean="0"/>
              <a:pPr/>
              <a:t>07.09.2017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9AC34-8A06-4647-A447-FB08049287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A5C7C-2B66-4C91-BB88-86A38C80DED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4BDD6-47C2-499E-9A22-09E79296A27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076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4BDD6-47C2-499E-9A22-09E79296A27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076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4BDD6-47C2-499E-9A22-09E79296A27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654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B01A-9727-4159-AEC6-715ABEF03F63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3726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18FC-2635-4B07-9555-F2A8EA48D520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5688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E6C6-E619-4F7E-B2E2-F1B57768F61B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3296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E521-0C19-4A2D-9FE1-A68E4C38A1E5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3549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BF65-C0B6-4F19-A6A7-8AED0D5BE4DB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1524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6C57-1BC7-4113-B30C-99A6DBAA6697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8991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2805-5EB7-44C3-9773-D5492F4789A9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1045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482A8-30B6-47A4-813A-09B5E831E412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9144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C410-96A6-4D9A-9A8D-4058CAADABC8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0564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7D9B-9B43-4DAC-B395-2AF992B67F2A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542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E5D8-9578-4BA5-831A-43C3AD4A51B0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9722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CF3FA"/>
            </a:gs>
            <a:gs pos="41000">
              <a:srgbClr val="D4E5F4"/>
            </a:gs>
            <a:gs pos="73000">
              <a:srgbClr val="B9D4ED"/>
            </a:gs>
            <a:gs pos="100000">
              <a:srgbClr val="8FBBE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9B61-00AA-400D-BABB-634DD9925E7E}" type="datetime1">
              <a:rPr lang="ru-RU" smtClean="0"/>
              <a:pPr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A37D9-ADBB-4198-81AE-4749370E3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087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hyperlink" Target="http://cvr-frn.spb.ru/images/DSC0151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hyperlink" Target="http://cvr-frn.spb.ru/images/DSC01410.jpg" TargetMode="External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package" Target="../embeddings/______Microsoft_Office_PowerPoint1.sldx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01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82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129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84.png"/><Relationship Id="rId5" Type="http://schemas.openxmlformats.org/officeDocument/2006/relationships/image" Target="../media/image125.jpeg"/><Relationship Id="rId10" Type="http://schemas.openxmlformats.org/officeDocument/2006/relationships/image" Target="../media/image128.jpeg"/><Relationship Id="rId4" Type="http://schemas.openxmlformats.org/officeDocument/2006/relationships/image" Target="../media/image124.jpeg"/><Relationship Id="rId9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3075" y="0"/>
            <a:ext cx="8058151" cy="5693434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181038"/>
                </a:solidFill>
                <a:latin typeface="Monotype Corsiva" pitchFamily="66" charset="0"/>
                <a:cs typeface="Times New Roman" pitchFamily="18" charset="0"/>
              </a:rPr>
              <a:t>РАЗВИТИЕ ПРОЕКТНОЙ</a:t>
            </a:r>
            <a:br>
              <a:rPr lang="ru-RU" sz="4800" b="1" dirty="0" smtClean="0">
                <a:solidFill>
                  <a:srgbClr val="181038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181038"/>
                </a:solidFill>
                <a:latin typeface="Monotype Corsiva" pitchFamily="66" charset="0"/>
                <a:cs typeface="Times New Roman" pitchFamily="18" charset="0"/>
              </a:rPr>
              <a:t> ДЕЯТЕЛЬНОСТИ </a:t>
            </a:r>
            <a:br>
              <a:rPr lang="ru-RU" sz="4800" b="1" dirty="0" smtClean="0">
                <a:solidFill>
                  <a:srgbClr val="181038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181038"/>
                </a:solidFill>
                <a:latin typeface="Monotype Corsiva" pitchFamily="66" charset="0"/>
                <a:cs typeface="Times New Roman" pitchFamily="18" charset="0"/>
              </a:rPr>
              <a:t>в Центре творчества и образования Фрунзенского района  </a:t>
            </a:r>
            <a:r>
              <a:rPr lang="ru-RU" sz="48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ИТОГИ</a:t>
            </a:r>
            <a:b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2016-2017 учебного года</a:t>
            </a:r>
            <a:r>
              <a:rPr lang="ru-RU" sz="24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" b="1" dirty="0">
              <a:solidFill>
                <a:srgbClr val="FA8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" name="Группа 41"/>
          <p:cNvGrpSpPr/>
          <p:nvPr/>
        </p:nvGrpSpPr>
        <p:grpSpPr>
          <a:xfrm>
            <a:off x="0" y="5664200"/>
            <a:ext cx="12192000" cy="1193800"/>
            <a:chOff x="0" y="5664200"/>
            <a:chExt cx="12192000" cy="11938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5664200"/>
              <a:ext cx="12192000" cy="1193800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191" y="6185612"/>
              <a:ext cx="609256" cy="61200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42" y="5725564"/>
              <a:ext cx="612000" cy="6120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037" y="6155814"/>
              <a:ext cx="612000" cy="61200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510" y="5741298"/>
              <a:ext cx="609256" cy="61200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627" y="6117876"/>
              <a:ext cx="609256" cy="61200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34" y="5725564"/>
              <a:ext cx="612000" cy="61200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473" y="6155814"/>
              <a:ext cx="612000" cy="61200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702" y="5746467"/>
              <a:ext cx="612000" cy="612000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063" y="6157561"/>
              <a:ext cx="612000" cy="61200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170" y="5753530"/>
              <a:ext cx="614757" cy="612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653" y="6155814"/>
              <a:ext cx="612000" cy="61200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395" y="5753530"/>
              <a:ext cx="614757" cy="61200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243" y="6185612"/>
              <a:ext cx="612000" cy="612000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8620" y="5750661"/>
              <a:ext cx="614769" cy="61200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30" y="6185612"/>
              <a:ext cx="612000" cy="61200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6855" y="5750661"/>
              <a:ext cx="612000" cy="612000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0"/>
            <a:ext cx="1161686" cy="1376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" y="1803448"/>
            <a:ext cx="1226931" cy="931285"/>
          </a:xfrm>
          <a:prstGeom prst="rect">
            <a:avLst/>
          </a:prstGeom>
        </p:spPr>
      </p:pic>
      <p:pic>
        <p:nvPicPr>
          <p:cNvPr id="1026" name="Picture 2" descr="C:\Users\user\Desktop\ЛОГОТИП  ЦТиО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937631" y="964021"/>
            <a:ext cx="1570629" cy="1124919"/>
          </a:xfrm>
          <a:prstGeom prst="rect">
            <a:avLst/>
          </a:prstGeom>
          <a:noFill/>
        </p:spPr>
      </p:pic>
      <p:sp>
        <p:nvSpPr>
          <p:cNvPr id="33794" name="AutoShape 2" descr="Отображается файл &quot;DSC00069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886700" y="4786313"/>
            <a:ext cx="3886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err="1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  <a:t>Корчуганова</a:t>
            </a:r>
            <a:r>
              <a:rPr lang="ru-RU" sz="1200" i="1" dirty="0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  <a:t> Ирина Павловна, методист  </a:t>
            </a:r>
            <a:r>
              <a:rPr lang="ru-RU" sz="1200" i="1" dirty="0" err="1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1200" i="1" dirty="0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  <a:t>, кандидат психологических наук</a:t>
            </a:r>
            <a:br>
              <a:rPr lang="ru-RU" sz="1200" i="1" dirty="0" smtClean="0">
                <a:solidFill>
                  <a:srgbClr val="1306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3" name="Номер слайда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8482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1464"/>
            <a:ext cx="8801100" cy="165735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64105E"/>
                </a:solidFill>
                <a:latin typeface="Monotype Corsiva" pitchFamily="66" charset="0"/>
              </a:rPr>
              <a:t>Проект </a:t>
            </a:r>
            <a:r>
              <a:rPr lang="en-US" sz="2800" dirty="0" smtClean="0">
                <a:solidFill>
                  <a:srgbClr val="64105E"/>
                </a:solidFill>
                <a:latin typeface="Monotype Corsiva" pitchFamily="66" charset="0"/>
              </a:rPr>
              <a:t>“</a:t>
            </a:r>
            <a:r>
              <a:rPr lang="ru-RU" sz="2800" dirty="0" smtClean="0">
                <a:solidFill>
                  <a:srgbClr val="64105E"/>
                </a:solidFill>
                <a:latin typeface="Monotype Corsiva" pitchFamily="66" charset="0"/>
              </a:rPr>
              <a:t>Системное сопровождение  одаренной личности</a:t>
            </a:r>
            <a:r>
              <a:rPr lang="en-US" sz="2800" dirty="0" smtClean="0">
                <a:solidFill>
                  <a:srgbClr val="64105E"/>
                </a:solidFill>
                <a:latin typeface="Monotype Corsiva" pitchFamily="66" charset="0"/>
              </a:rPr>
              <a:t>”</a:t>
            </a:r>
            <a:r>
              <a:rPr lang="ru-RU" sz="2800" dirty="0" smtClean="0">
                <a:solidFill>
                  <a:srgbClr val="64105E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64105E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64105E"/>
                </a:solidFill>
                <a:latin typeface="Monotype Corsiva" pitchFamily="66" charset="0"/>
              </a:rPr>
              <a:t>Творческие встречи с художниками и педагогами </a:t>
            </a:r>
            <a:r>
              <a:rPr lang="ru-RU" sz="2800" b="1" dirty="0" err="1" smtClean="0">
                <a:solidFill>
                  <a:srgbClr val="64105E"/>
                </a:solidFill>
                <a:latin typeface="Monotype Corsiva" pitchFamily="66" charset="0"/>
              </a:rPr>
              <a:t>ЦТиО</a:t>
            </a:r>
            <a:r>
              <a:rPr lang="ru-RU" sz="2800" b="1" dirty="0" smtClean="0">
                <a:solidFill>
                  <a:srgbClr val="64105E"/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rgbClr val="64105E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64105E"/>
                </a:solidFill>
                <a:latin typeface="Monotype Corsiva" pitchFamily="66" charset="0"/>
              </a:rPr>
              <a:t>Яной Тарасовой и Светланой </a:t>
            </a:r>
            <a:r>
              <a:rPr lang="ru-RU" sz="2800" b="1" dirty="0" err="1" smtClean="0">
                <a:solidFill>
                  <a:srgbClr val="64105E"/>
                </a:solidFill>
                <a:latin typeface="Monotype Corsiva" pitchFamily="66" charset="0"/>
              </a:rPr>
              <a:t>Коровкиной</a:t>
            </a:r>
            <a:r>
              <a:rPr lang="ru-RU" sz="2800" b="1" dirty="0" smtClean="0">
                <a:solidFill>
                  <a:srgbClr val="64105E"/>
                </a:solidFill>
                <a:latin typeface="Monotype Corsiva" pitchFamily="66" charset="0"/>
              </a:rPr>
              <a:t> </a:t>
            </a:r>
            <a:endParaRPr lang="ru-RU" sz="2800" b="1" dirty="0">
              <a:solidFill>
                <a:srgbClr val="64105E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http://cvr-frn.spb.ru/images/DSC01517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925" y="1957388"/>
            <a:ext cx="3228975" cy="209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cvr-frn.spb.ru/images/DSC01410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2886" y="4267698"/>
            <a:ext cx="3557588" cy="239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С рабочего стола\ТВ встречи 2016\7.06.2016 Творческая встреча с художником\На сайте ЦТиО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1472" y="3786188"/>
            <a:ext cx="2496633" cy="1919287"/>
          </a:xfrm>
          <a:prstGeom prst="rect">
            <a:avLst/>
          </a:prstGeom>
          <a:noFill/>
        </p:spPr>
      </p:pic>
      <p:pic>
        <p:nvPicPr>
          <p:cNvPr id="8" name="Picture 3" descr="C:\Users\user\Desktop\С рабочего стола\ТВ встречи 2016\ТВ Коровкиной СА\Методические материалы. Творческая встреча с художником С.Коровкиной ЦТиО\9. Информация о ТВ на сайте ЦТиО. Скриншот.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6663" y="238126"/>
            <a:ext cx="2998438" cy="2305049"/>
          </a:xfrm>
          <a:prstGeom prst="rect">
            <a:avLst/>
          </a:prstGeom>
          <a:noFill/>
        </p:spPr>
      </p:pic>
      <p:pic>
        <p:nvPicPr>
          <p:cNvPr id="9" name="Рисунок 8" descr="\\Direktor\общая папка\Корчуганова\ТВ встречи 2016\ТВ Коровкиной СА\ФОТО ТВ Коровкиной\ПОСТ релиз 30.09\DSC_077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8638" y="4256058"/>
            <a:ext cx="2402486" cy="158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\\Direktor\общая папка\Корчуганова\ТВ встречи 2016\ТВ Коровкиной СА\ФОТО ТВ Коровкиной\ПОСТ релиз 30.09\DSC_08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72589" y="2914651"/>
            <a:ext cx="2500313" cy="16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cvr-frn.spb.ru/images/afisha_svet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63678" y="2252567"/>
            <a:ext cx="2651760" cy="186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\\Direktor\общая папка\Корчуганова\ТВ встречи 2016\ТВ Коровкиной СА\ФОТО ТВ Коровкиной\DSC_083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91588" y="4646406"/>
            <a:ext cx="2838498" cy="188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3" y="365127"/>
            <a:ext cx="9115425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 по изготовлению цветов  для благотворительной акции </a:t>
            </a:r>
            <a:r>
              <a:rPr lang="en-US" sz="2400" b="1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1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БЕЛЫЙ ЦВЕТОК</a:t>
            </a:r>
            <a:r>
              <a:rPr lang="en-US" sz="2400" b="1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1" dirty="0">
              <a:solidFill>
                <a:srgbClr val="641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57188" y="1514475"/>
            <a:ext cx="4772025" cy="4662488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21 июня 2017 года в воскресной школе Центра духовной культуры и образования на проспекте Славы №45 состоялся мастер-класс по изготовлению цветов для благотворительной акции  «Белый цветок»</a:t>
            </a:r>
          </a:p>
          <a:p>
            <a:pPr algn="just"/>
            <a:r>
              <a:rPr lang="ru-RU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Во время мастер-класса дети и родители успели подготовить более 100 цветов и приобрели  очень полезные практические  навыки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мастер-классе приняли участие  более 45 взрослых и детей</a:t>
            </a:r>
          </a:p>
          <a:p>
            <a:endParaRPr lang="ru-RU" dirty="0"/>
          </a:p>
        </p:txBody>
      </p:sp>
      <p:pic>
        <p:nvPicPr>
          <p:cNvPr id="8" name="Рисунок 7" descr="C:\Users\user\Desktop\С рабочего стола\СОТРУДНИЧЕСТВО\ЦДКиО\Мастер-класс Белый цветок 21.05.2017 г\Акция белый цветок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77" y="523875"/>
            <a:ext cx="2014536" cy="12620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user\Desktop\С рабочего стола\СОТРУДНИЧЕСТВО\ЦДКиО\Мастер-класс Белый цветок 21.05.2017 г\20170521_1151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478" y="1404937"/>
            <a:ext cx="3843020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user\Desktop\С рабочего стола\СОТРУДНИЧЕСТВО\ЦДКиО\Мастер-класс Белый цветок 21.05.2017 г\20170521_1216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912" y="3738562"/>
            <a:ext cx="474027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www.hram-slava.ru/sites/default/files/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1162" y="1976729"/>
            <a:ext cx="2393394" cy="159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770" y="2828925"/>
            <a:ext cx="11723443" cy="375761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Районный проект “Пути достижения общественного согласия”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Районные семинары  10.10.2016 и 29.11.2016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“МЕТОДЫ ФОРМИРОВАНИЯ РОССИЙСКОЙ ИДЕНТИЧНОСТИ”</a:t>
            </a:r>
          </a:p>
          <a:p>
            <a:pPr algn="just"/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Цель семинаров - освоение теоретических и практических основ применения интерактивных технологий формирования российской идентичности школьников. Знакомство с методическими материалами программы формирования российской идентичности школьников “Я - Россиянин” и обмен практическим опытом реализации программы</a:t>
            </a:r>
            <a:b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Семинары “Методы формирования российской идентичности” прошли интересно и очень активно</a:t>
            </a:r>
          </a:p>
          <a:p>
            <a:pPr algn="just"/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Участниками семинара были заместители директоров школ, гимназий и лицеев по воспитательной работе; педагоги – организаторы и классные руководители; администрация и педагоги </a:t>
            </a:r>
            <a:r>
              <a:rPr lang="ru-RU" sz="1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endParaRPr lang="ru-RU" sz="1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В работе семинара приняли участие представители Центра духовной культуры и образования церкви Святого Великомученика Георгия Победоносца</a:t>
            </a:r>
            <a:endParaRPr lang="ru-RU" sz="1600" dirty="0" smtClean="0">
              <a:solidFill>
                <a:srgbClr val="64105E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Подводя итоги семинара, педагоги говорили о важности обсуждаемой темы, необходимости рассматривать практический опыт о возможные варианты работы с родителями в данном направлении</a:t>
            </a:r>
            <a:endParaRPr lang="ru-RU" sz="16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user\Desktop\С рабочего стола\СЕМИНАРЫ 2016\Семинар 29.11.и 10.10.2016 Формир росс идентич\ФОТО 29.11.2016\20161129_164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50" y="179937"/>
            <a:ext cx="4328314" cy="243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9186862" y="300039"/>
            <a:ext cx="27706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В работе семинара приняли участие педагоги и представители Центра духовной культуры и образования церкви  Святого Великомученика</a:t>
            </a:r>
          </a:p>
          <a:p>
            <a:pPr algn="ctr"/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Георгия Победоносца</a:t>
            </a:r>
            <a:endParaRPr lang="ru-RU" sz="1600" dirty="0">
              <a:solidFill>
                <a:srgbClr val="64105E"/>
              </a:solidFill>
            </a:endParaRPr>
          </a:p>
        </p:txBody>
      </p:sp>
      <p:pic>
        <p:nvPicPr>
          <p:cNvPr id="6" name="Picture 6" descr="C:\Users\user\Desktop\С рабочего стола\СЕМИНАРЫ 2016\Семинар 29.11.и 10.10.2016 Формир росс идентич\ПОСТ - релиз\20161010_163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2" y="368606"/>
            <a:ext cx="3316871" cy="186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"/>
            <a:ext cx="7258051" cy="19573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Городская научно-практическая конференция  </a:t>
            </a:r>
            <a:b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“</a:t>
            </a:r>
            <a: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Пути достижения общественного согласия</a:t>
            </a:r>
            <a:r>
              <a:rPr lang="en-US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”</a:t>
            </a:r>
            <a: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  <a:cs typeface="Times New Roman" pitchFamily="18" charset="0"/>
              </a:rPr>
              <a:t> 28.02.2017 </a:t>
            </a:r>
            <a:r>
              <a:rPr lang="ru-RU" sz="24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81E3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C:\Users\user\Downloads\DSC0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288" y="1328737"/>
            <a:ext cx="3420699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ownloads\DSC0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3939" y="254156"/>
            <a:ext cx="4546598" cy="302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ownloads\DSC0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5153" y="2071689"/>
            <a:ext cx="2496348" cy="375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ownloads\DSC00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1837" y="1632238"/>
            <a:ext cx="3708901" cy="246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ownloads\DSC0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" y="3904767"/>
            <a:ext cx="2689224" cy="178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28962" y="4186238"/>
            <a:ext cx="4029075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Количества участников – 70 из 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6 районов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Санкт-Петербурга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ИМЦ, ЦППМСП,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ЦДКиО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Фрунзенского района,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СПбАППО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РГПУ имени А.И.Герцена и др.</a:t>
            </a:r>
          </a:p>
          <a:p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2008" y="828674"/>
            <a:ext cx="5714632" cy="450245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800" b="1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Разработка новых форм  поддержки развития детей-сирот и детей с ограниченными возможностями здоровья</a:t>
            </a:r>
            <a:r>
              <a:rPr lang="ru-RU" sz="2800" b="1" dirty="0" smtClean="0">
                <a:solidFill>
                  <a:srgbClr val="7F233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F233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7F233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7F2330"/>
                </a:solidFill>
                <a:latin typeface="Century" pitchFamily="18" charset="0"/>
              </a:rPr>
            </a:b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A80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574" y="727316"/>
            <a:ext cx="1742669" cy="1323032"/>
          </a:xfrm>
          <a:prstGeom prst="rect">
            <a:avLst/>
          </a:prstGeom>
          <a:noFill/>
        </p:spPr>
      </p:pic>
      <p:pic>
        <p:nvPicPr>
          <p:cNvPr id="5" name="Picture 2" descr="C:\Users\user\Desktop\С рабочего стола\П Р О Е К Т Ы\Народный календарь КОН\HO9gu-Aw4IQ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19" y="1311215"/>
            <a:ext cx="5486349" cy="3657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482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68BD-9E44-4B3A-AAA5-5D8E1429842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83499" y="5301208"/>
            <a:ext cx="5088565" cy="1080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81E38"/>
                </a:solidFill>
              </a:rPr>
              <a:t>Поддержка развития дошкольников с ОВЗ</a:t>
            </a:r>
            <a:endParaRPr lang="ru-RU" b="1" dirty="0">
              <a:solidFill>
                <a:srgbClr val="781E38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1371" y="2924944"/>
            <a:ext cx="9313035" cy="936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81E38"/>
                </a:solidFill>
              </a:rPr>
              <a:t>Районный опорный центр социализации детей и подростков</a:t>
            </a:r>
          </a:p>
          <a:p>
            <a:pPr algn="ctr"/>
            <a:r>
              <a:rPr lang="ru-RU" b="1" dirty="0" smtClean="0">
                <a:solidFill>
                  <a:srgbClr val="781E38"/>
                </a:solidFill>
              </a:rPr>
              <a:t>Поддержка личностного и профессионального самоопределения подростков и старшеклассников с ОВЗ </a:t>
            </a:r>
            <a:endParaRPr lang="ru-RU" b="1" dirty="0">
              <a:solidFill>
                <a:srgbClr val="781E38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03445" y="3861048"/>
            <a:ext cx="6144683" cy="1440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81E38"/>
                </a:solidFill>
              </a:rPr>
              <a:t>Обеспечение условий успешного развития детей с ОВЗ в творческих коллективах и студиях </a:t>
            </a:r>
            <a:r>
              <a:rPr lang="ru-RU" b="1" dirty="0" err="1" smtClean="0">
                <a:solidFill>
                  <a:srgbClr val="781E38"/>
                </a:solidFill>
              </a:rPr>
              <a:t>ЦТиО</a:t>
            </a:r>
            <a:endParaRPr lang="ru-RU" b="1" dirty="0" smtClean="0">
              <a:solidFill>
                <a:srgbClr val="781E38"/>
              </a:solidFill>
            </a:endParaRPr>
          </a:p>
          <a:p>
            <a:pPr algn="ctr"/>
            <a:r>
              <a:rPr lang="ru-RU" b="1" dirty="0" smtClean="0">
                <a:solidFill>
                  <a:srgbClr val="781E38"/>
                </a:solidFill>
              </a:rPr>
              <a:t>Поддержка развития детей – сирот и детей с ОВЗ школьного возраста</a:t>
            </a:r>
            <a:endParaRPr lang="ru-RU" b="1" dirty="0">
              <a:solidFill>
                <a:srgbClr val="781E38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31637" y="2132856"/>
            <a:ext cx="5760640" cy="792088"/>
          </a:xfrm>
          <a:prstGeom prst="roundRect">
            <a:avLst/>
          </a:prstGeom>
          <a:solidFill>
            <a:srgbClr val="9A3C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родителями</a:t>
            </a:r>
          </a:p>
          <a:p>
            <a:pPr algn="ctr"/>
            <a:r>
              <a:rPr lang="ru-RU" dirty="0" smtClean="0"/>
              <a:t>Комплексное сопровождение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59830" y="620688"/>
            <a:ext cx="7392821" cy="1512168"/>
          </a:xfrm>
          <a:prstGeom prst="roundRect">
            <a:avLst/>
          </a:prstGeom>
          <a:solidFill>
            <a:srgbClr val="781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педагогами </a:t>
            </a:r>
            <a:r>
              <a:rPr lang="ru-RU" dirty="0" err="1" smtClean="0"/>
              <a:t>ЦТиО</a:t>
            </a:r>
            <a:r>
              <a:rPr lang="ru-RU" dirty="0" smtClean="0"/>
              <a:t> и Фрунзенского района</a:t>
            </a:r>
          </a:p>
          <a:p>
            <a:pPr algn="ctr"/>
            <a:r>
              <a:rPr lang="ru-RU" dirty="0" smtClean="0"/>
              <a:t>Организация и проведение городской </a:t>
            </a:r>
          </a:p>
          <a:p>
            <a:pPr algn="ctr"/>
            <a:r>
              <a:rPr lang="ru-RU" dirty="0" smtClean="0"/>
              <a:t>научно-практической конференции </a:t>
            </a:r>
            <a:r>
              <a:rPr lang="en-US" dirty="0" smtClean="0"/>
              <a:t>“</a:t>
            </a:r>
            <a:r>
              <a:rPr lang="ru-RU" dirty="0" smtClean="0"/>
              <a:t>Новые формы поддержки развития детей – сирот и детей с ОВЗ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12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891241"/>
            <a:ext cx="1086649" cy="817679"/>
          </a:xfrm>
          <a:prstGeom prst="rect">
            <a:avLst/>
          </a:prstGeom>
          <a:noFill/>
        </p:spPr>
      </p:pic>
      <p:pic>
        <p:nvPicPr>
          <p:cNvPr id="1026" name="Picture 2" descr="C:\Users\user\Desktop\С рабочего стола\КОНФЕРЕНЦИИ  2016\2 дек 2016 ДУМ\logo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4298" y="2276873"/>
            <a:ext cx="759751" cy="666352"/>
          </a:xfrm>
          <a:prstGeom prst="rect">
            <a:avLst/>
          </a:prstGeom>
          <a:noFill/>
        </p:spPr>
      </p:pic>
      <p:pic>
        <p:nvPicPr>
          <p:cNvPr id="15" name="Picture 3" descr="C:\Users\user\Desktop\С рабочего стола\КОНФЕРЕНЦИИ  2016\2 дек 2016 ДУМ\9QXQ6R8qZlI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9473" y="3933056"/>
            <a:ext cx="468057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С рабочего стола\КОНФЕРЕНЦИИ  2016\2 дек 2016 ДУМ\FIN43x-MdhY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1288" y="2276872"/>
            <a:ext cx="1216461" cy="1707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35360" y="260648"/>
            <a:ext cx="4128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Система инновационной деятельности </a:t>
            </a:r>
            <a:r>
              <a:rPr lang="ru-RU" sz="1600" b="1" dirty="0" err="1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16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, направленная на разработку новых форм поддержки развития детей с особыми образовательными  потребностями  включает следующие направления</a:t>
            </a:r>
            <a:endParaRPr lang="ru-RU" sz="1600" dirty="0">
              <a:solidFill>
                <a:srgbClr val="781E3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41208" cy="6858000"/>
          </a:xfrm>
          <a:prstGeom prst="rect">
            <a:avLst/>
          </a:prstGeom>
          <a:solidFill>
            <a:srgbClr val="FA800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1436915" y="161281"/>
            <a:ext cx="9559636" cy="74113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  <a:cs typeface="+mj-cs"/>
              </a:defRPr>
            </a:lvl1pPr>
          </a:lstStyle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" y="82962"/>
            <a:ext cx="1033826" cy="672424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331369" y="1012413"/>
            <a:ext cx="5824506" cy="2282398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Работа с  педагогами и воспитателями</a:t>
            </a:r>
          </a:p>
          <a:p>
            <a:pPr algn="ctr"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Семинары,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тренинги, групповые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и индивидуальные консультации, работа в творческих проектных группах,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обобщение и представление результатов, конференции, совместные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культурные мероприятия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20790" y="3333775"/>
            <a:ext cx="5829194" cy="3414675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Работа с детьми  различных категорий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 разного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возраста </a:t>
            </a: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entury" pitchFamily="18" charset="0"/>
              </a:rPr>
              <a:t>Совместные </a:t>
            </a:r>
            <a:r>
              <a:rPr lang="ru-RU" dirty="0" smtClean="0">
                <a:solidFill>
                  <a:srgbClr val="002060"/>
                </a:solidFill>
                <a:latin typeface="Century" pitchFamily="18" charset="0"/>
              </a:rPr>
              <a:t>социально культурные </a:t>
            </a:r>
            <a:r>
              <a:rPr lang="ru-RU" dirty="0">
                <a:solidFill>
                  <a:srgbClr val="002060"/>
                </a:solidFill>
                <a:latin typeface="Century" pitchFamily="18" charset="0"/>
              </a:rPr>
              <a:t>проекты и участие в их реализации, детские праздники, творческие встречи, концерты и выставки, музыкально-литературные композиции, мастер-классы, экскурсии и совместные поездки в театры, участие в акциях памяти и др.</a:t>
            </a:r>
          </a:p>
          <a:p>
            <a:pPr algn="ctr">
              <a:defRPr/>
            </a:pPr>
            <a:endParaRPr lang="ru-RU" dirty="0">
              <a:solidFill>
                <a:srgbClr val="002060"/>
              </a:solidFill>
              <a:latin typeface="Century" pitchFamily="18" charset="0"/>
            </a:endParaRPr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43998" y="3333998"/>
            <a:ext cx="3829766" cy="3375560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Century" pitchFamily="18" charset="0"/>
              </a:rPr>
              <a:t>Работа с  родителями</a:t>
            </a: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Century" pitchFamily="18" charset="0"/>
              </a:rPr>
              <a:t>Привлечение родителей к участию в  реализации проектов и проведению мероприятий,  помощь в организации и подготовке </a:t>
            </a:r>
            <a:r>
              <a:rPr lang="ru-RU" dirty="0" smtClean="0">
                <a:solidFill>
                  <a:srgbClr val="002060"/>
                </a:solidFill>
                <a:latin typeface="Century" pitchFamily="18" charset="0"/>
              </a:rPr>
              <a:t>акций  </a:t>
            </a:r>
            <a:r>
              <a:rPr lang="ru-RU" dirty="0">
                <a:solidFill>
                  <a:srgbClr val="002060"/>
                </a:solidFill>
                <a:latin typeface="Century" pitchFamily="18" charset="0"/>
              </a:rPr>
              <a:t>и культурных мероприятий, выездов в театры, участие в конференциях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71575" y="228600"/>
            <a:ext cx="10786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81038"/>
                </a:solidFill>
                <a:latin typeface="Century" pitchFamily="18" charset="0"/>
              </a:rPr>
              <a:t>Программа сетевого взаимодействия и творческого сотрудничества</a:t>
            </a:r>
          </a:p>
          <a:p>
            <a:pPr algn="ctr"/>
            <a:r>
              <a:rPr lang="ru-RU" sz="1600" b="1" dirty="0" smtClean="0">
                <a:solidFill>
                  <a:srgbClr val="181038"/>
                </a:solidFill>
                <a:latin typeface="Century" pitchFamily="18" charset="0"/>
              </a:rPr>
              <a:t> «Петербург объединяет друзей»</a:t>
            </a:r>
          </a:p>
          <a:p>
            <a:pPr algn="ctr"/>
            <a:r>
              <a:rPr lang="ru-RU" sz="1600" b="1" dirty="0" smtClean="0">
                <a:solidFill>
                  <a:srgbClr val="181038"/>
                </a:solidFill>
                <a:latin typeface="Century" pitchFamily="18" charset="0"/>
              </a:rPr>
              <a:t> ОСНОВНЫЕ НАПРАВЛЕНИЯ РЕАЛИЗАЦИИ ПРОГРАММЫ </a:t>
            </a:r>
            <a:endParaRPr lang="ru-RU" sz="1600" dirty="0"/>
          </a:p>
        </p:txBody>
      </p:sp>
      <p:pic>
        <p:nvPicPr>
          <p:cNvPr id="10" name="Picture 2" descr="C:\Documents and Settings\SysAdm\Рабочий стол\КИП\2014-2015\ПЛАНЫ   2015\ПЛАНЫ 2015\ДЕКАБРЬ  2015\Логитип ИТО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7796" y="1228169"/>
            <a:ext cx="1625677" cy="1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6724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2" y="274638"/>
            <a:ext cx="9984977" cy="83978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F2330"/>
                </a:solidFill>
                <a:latin typeface="Century" pitchFamily="18" charset="0"/>
              </a:rPr>
              <a:t>ПОДДЕРЖКА РАЗВИТИЯ ДОШКОЛЬНИКОВ С ОВЗ</a:t>
            </a:r>
            <a:endParaRPr lang="ru-RU" sz="1800" b="1" dirty="0">
              <a:solidFill>
                <a:srgbClr val="7F2330"/>
              </a:solidFill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6" y="980729"/>
            <a:ext cx="11599464" cy="3384377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Разработка модели взаимодействия учреждения дополнительного образования с детскими садами компенсирующего вида.  Сетевой проект </a:t>
            </a:r>
            <a:r>
              <a:rPr lang="en-US" sz="1800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Дополнительное образование – путь к равным возможностям</a:t>
            </a:r>
            <a:r>
              <a:rPr lang="en-US" sz="1800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 </a:t>
            </a: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Участие в организации и проведении районного этапа городского фестиваля детского творчества </a:t>
            </a:r>
          </a:p>
          <a:p>
            <a:pPr algn="just"/>
            <a:r>
              <a:rPr lang="en-US" sz="1800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Мы вместе</a:t>
            </a:r>
            <a:r>
              <a:rPr lang="en-US" sz="1800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 для дошкольников  с ОВЗ</a:t>
            </a: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Экскурсии на выставки </a:t>
            </a:r>
            <a:r>
              <a:rPr lang="ru-RU" sz="1800" dirty="0" err="1" smtClean="0">
                <a:solidFill>
                  <a:srgbClr val="000066"/>
                </a:solidFill>
                <a:latin typeface="Century" pitchFamily="18" charset="0"/>
              </a:rPr>
              <a:t>ЦТиО</a:t>
            </a:r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, посещение открытых концертов, акций памяти,  мастер-классов   и мероприятий</a:t>
            </a:r>
            <a:endParaRPr lang="ru-RU" sz="1800" dirty="0">
              <a:solidFill>
                <a:srgbClr val="0000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68BD-9E44-4B3A-AAA5-5D8E1429842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Picture 2" descr="C:\Users\user\Desktop\С рабочего стола\П Р О Е К Т Ы\ДОУ\Фото ЭКС в ЦТиО 28.10.2016\20161028_110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49" y="3140969"/>
            <a:ext cx="3023659" cy="165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user\Desktop\С рабочего стола\П Р О Е К Т Ы\ДОУ\Меропр мастер-класс 14.11.2016\ФОТО 14.11.2016\20161114_10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563" y="4941167"/>
            <a:ext cx="3584399" cy="1731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\\Direktor\общая папка\Корчуганова\ДОУ\Пост-релиз\20161019_1614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4553" y="2843213"/>
            <a:ext cx="3456384" cy="1983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\\Direktor\общая папка\Корчуганова\ДОУ\Пост-релиз\20161019_1614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3879" y="3899140"/>
            <a:ext cx="5055079" cy="2958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Desktop\С рабочего стола\П Р О Е К Т Ы\ДОУ\Прогр меропр 16 17\semicvetik[1]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360" y="0"/>
            <a:ext cx="144016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72288" y="2915727"/>
            <a:ext cx="5032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-  более 100</a:t>
            </a:r>
          </a:p>
          <a:p>
            <a:pPr algn="ctr"/>
            <a:r>
              <a:rPr lang="ru-RU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Основные мероприятия</a:t>
            </a:r>
            <a:r>
              <a:rPr lang="en-US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детские народные  праздники, экскурсии на выставки, концерты </a:t>
            </a:r>
            <a:endParaRPr lang="ru-RU" b="1" dirty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657226"/>
            <a:ext cx="8586788" cy="546893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64105E"/>
                </a:solidFill>
                <a:latin typeface="Century" pitchFamily="18" charset="0"/>
              </a:rPr>
              <a:t>Сетевая программа </a:t>
            </a:r>
            <a:r>
              <a:rPr lang="en-US" sz="2400" b="1" dirty="0" smtClean="0">
                <a:solidFill>
                  <a:srgbClr val="64105E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64105E"/>
                </a:solidFill>
                <a:latin typeface="Century" pitchFamily="18" charset="0"/>
              </a:rPr>
              <a:t>Петербург объединяет друзей</a:t>
            </a:r>
            <a:r>
              <a:rPr lang="en-US" sz="2400" b="1" dirty="0" smtClean="0">
                <a:solidFill>
                  <a:srgbClr val="64105E"/>
                </a:solidFill>
                <a:latin typeface="Century" pitchFamily="18" charset="0"/>
              </a:rPr>
              <a:t>”</a:t>
            </a:r>
            <a:r>
              <a:rPr lang="ru-RU" sz="2400" b="1" dirty="0" smtClean="0">
                <a:solidFill>
                  <a:srgbClr val="64105E"/>
                </a:solidFill>
                <a:latin typeface="Century" pitchFamily="18" charset="0"/>
              </a:rPr>
              <a:t>, направленная на поддержку развития детей – сирот и детей с ОВЗ школьного возраста включает несколько проектов</a:t>
            </a:r>
            <a:r>
              <a:rPr lang="en-US" sz="2400" b="1" dirty="0" smtClean="0">
                <a:solidFill>
                  <a:srgbClr val="64105E"/>
                </a:solidFill>
                <a:latin typeface="Century" pitchFamily="18" charset="0"/>
              </a:rPr>
              <a:t>:</a:t>
            </a:r>
            <a:r>
              <a:rPr lang="ru-RU" sz="2400" b="1" dirty="0" smtClean="0">
                <a:solidFill>
                  <a:srgbClr val="64105E"/>
                </a:solidFill>
                <a:latin typeface="Century" pitchFamily="18" charset="0"/>
              </a:rPr>
              <a:t> </a:t>
            </a:r>
          </a:p>
          <a:p>
            <a:pPr algn="just"/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Народный календарь</a:t>
            </a:r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 для младших школьников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, </a:t>
            </a:r>
          </a:p>
          <a:p>
            <a:pPr algn="just"/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Дети - детям</a:t>
            </a:r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 для подростков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, </a:t>
            </a:r>
          </a:p>
          <a:p>
            <a:pPr algn="just"/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Диалоги о будущем</a:t>
            </a:r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и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  </a:t>
            </a:r>
            <a:r>
              <a:rPr lang="ru-RU" sz="2400" dirty="0" err="1" smtClean="0">
                <a:solidFill>
                  <a:srgbClr val="000066"/>
                </a:solidFill>
                <a:latin typeface="Century" pitchFamily="18" charset="0"/>
              </a:rPr>
              <a:t>профориентационный</a:t>
            </a: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проект </a:t>
            </a:r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Шаг навстречу</a:t>
            </a:r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для старшеклассников, </a:t>
            </a:r>
          </a:p>
          <a:p>
            <a:pPr algn="just"/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Музыкальный диалог</a:t>
            </a:r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”</a:t>
            </a: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 – совместный проект со школой - интернатом №37, где обучаются дети по программе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	8 вида</a:t>
            </a:r>
          </a:p>
          <a:p>
            <a:pPr algn="just"/>
            <a:r>
              <a:rPr lang="ru-RU" sz="2400" dirty="0" smtClean="0">
                <a:solidFill>
                  <a:srgbClr val="000066"/>
                </a:solidFill>
                <a:latin typeface="Century" pitchFamily="18" charset="0"/>
              </a:rPr>
              <a:t>Опорный центр социализации детей и подростков проводит районную олимпиаду по профориентации и конкурс мультимедийных презентаций </a:t>
            </a:r>
          </a:p>
          <a:p>
            <a:pPr algn="just"/>
            <a:r>
              <a:rPr lang="en-US" sz="2400" b="1" dirty="0" smtClean="0">
                <a:solidFill>
                  <a:srgbClr val="000066"/>
                </a:solidFill>
                <a:latin typeface="Century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Моя будущая профессия</a:t>
            </a:r>
            <a:r>
              <a:rPr lang="en-US" sz="2400" b="1" dirty="0" smtClean="0">
                <a:solidFill>
                  <a:srgbClr val="000066"/>
                </a:solidFill>
              </a:rPr>
              <a:t>”</a:t>
            </a:r>
            <a:endParaRPr lang="ru-RU" sz="2400" b="1" dirty="0" smtClean="0">
              <a:solidFill>
                <a:srgbClr val="0000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68BD-9E44-4B3A-AAA5-5D8E1429842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6386" y="428625"/>
            <a:ext cx="1632181" cy="1176246"/>
          </a:xfrm>
          <a:prstGeom prst="rect">
            <a:avLst/>
          </a:prstGeom>
          <a:noFill/>
        </p:spPr>
      </p:pic>
      <p:pic>
        <p:nvPicPr>
          <p:cNvPr id="7" name="Рисунок 6" descr="C:\Documents and Settings\SysAdm\Рабочий стол\КИП\2014-2015\ПЛАНЫ   2015\ПЛАНЫ 2015\ДЕКАБРЬ  2015\Логитип ИТОГ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352" y="1964258"/>
            <a:ext cx="2666273" cy="256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539" y="1885950"/>
            <a:ext cx="8833449" cy="4700587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Руководители проекта: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Позднякова Е.Ю., Коннова Е.Е., Постникова Е. К.;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Габышева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Е.В.,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Заболотская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Н.И.  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Концертмейстеры: Каширин А.В., </a:t>
            </a:r>
            <a:r>
              <a:rPr lang="ru-RU" sz="1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Гильманов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Л.В.</a:t>
            </a:r>
          </a:p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Проект “Народный календарь” реализуется в школе №443.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Целью является формирование российской идентичности, приобщение детей к народному искусству, оказание поддержки всестороннему развитию детей-сирот  и  детей с ОВЗ</a:t>
            </a:r>
            <a:endParaRPr lang="ru-RU" sz="1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Для детей проводятся традиционные народные праздники с хороводами, загадками, песнями и танцами, народными играми. Мастер-классы и экскурсии в музее “Горница” проводит </a:t>
            </a:r>
            <a:r>
              <a:rPr lang="ru-RU" sz="1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Заболотская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Н.И.</a:t>
            </a:r>
            <a:endParaRPr lang="ru-RU" sz="1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Очень важно, что дети приобщаются к народной культуре, включены в активную деятельность. Дети из детского дома и дети, имеющие нарушения в развитии получают дополнительную возможность развития и проявления способностей  </a:t>
            </a:r>
            <a:endParaRPr lang="ru-RU" sz="1600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Количество участников</a:t>
            </a:r>
            <a:r>
              <a:rPr lang="en-US" sz="2400" b="1" dirty="0" smtClean="0">
                <a:solidFill>
                  <a:srgbClr val="64105E"/>
                </a:solidFill>
                <a:latin typeface="Monotype Corsiva" pitchFamily="66" charset="0"/>
              </a:rPr>
              <a:t>:</a:t>
            </a:r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 66 - учащихся начальной школы №443</a:t>
            </a:r>
          </a:p>
          <a:p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30 учащихся фольклорных коллективов </a:t>
            </a:r>
            <a:r>
              <a:rPr lang="ru-RU" sz="2400" b="1" dirty="0" err="1" smtClean="0">
                <a:solidFill>
                  <a:srgbClr val="64105E"/>
                </a:solidFill>
                <a:latin typeface="Monotype Corsiva" pitchFamily="66" charset="0"/>
              </a:rPr>
              <a:t>ЦТиО</a:t>
            </a:r>
            <a:endParaRPr lang="ru-RU" sz="2400" b="1" dirty="0">
              <a:solidFill>
                <a:srgbClr val="64105E"/>
              </a:solidFill>
              <a:latin typeface="Monotype Corsiva" pitchFamily="66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71550" y="346459"/>
          <a:ext cx="2930526" cy="1528378"/>
        </p:xfrm>
        <a:graphic>
          <a:graphicData uri="http://schemas.openxmlformats.org/presentationml/2006/ole">
            <p:oleObj spid="_x0000_s1026" name="Слайд" r:id="rId3" imgW="1815242" imgH="1360967" progId="PowerPoint.Slide.12">
              <p:embed/>
            </p:oleObj>
          </a:graphicData>
        </a:graphic>
      </p:graphicFrame>
      <p:pic>
        <p:nvPicPr>
          <p:cNvPr id="6" name="Рисунок 5" descr="C:\Users\user\Desktop\С рабочего стола\П Р О Е К Т Ы\Народный календарь КОН\ФОТО видео 2016\20161118_1328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259" y="185737"/>
            <a:ext cx="3097080" cy="1814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С рабочего стола\П Р О Е К Т Ы\Народный календарь КОН\ФОТО видео 2016\20161118_1409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3963" y="236978"/>
            <a:ext cx="2343150" cy="136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С рабочего стола\П Р О Е К Т Ы\Народный календарь КОН\ФОТО видео 2016\20161118_1425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8275" y="1833097"/>
            <a:ext cx="2860937" cy="146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С рабочего стола\П Р О Е К Т Ы\Народный календарь КОН\ФОТО 2016\20161209_1354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6887" y="3478952"/>
            <a:ext cx="2239377" cy="123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user\Desktop\С рабочего стола\П Р О Е К Т Ы\Народный календарь КОН\ФОТО 2016\20161209_14011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58250" y="4914900"/>
            <a:ext cx="3135464" cy="168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С рабочего стола\МО+ПЛАН работы КИП 2016 - 2017 учебный год\КАРТЫ    ЭФФЕКТИВНОСТИ\ЭФФЕКТИВНОСТЬ  2017 - 1\Педсовет 2017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122084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1207698"/>
            <a:ext cx="6243638" cy="473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2015-2016 учебном году количество участников составило 350 человек 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2016 – 2017 учебном году – 435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10-11.11.2016 г. Музыкальный конкурс “</a:t>
            </a:r>
            <a:r>
              <a:rPr lang="ru-RU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Фрунзенская</a:t>
            </a: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волна” направлен на популяризацию и развитие отечественной музыкальной культуры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участников – 172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Старшеклассники 24 школ, гимназий и учреждений дополнительного образования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10.03.2017 г. В конкурсе по истории Отечества соревновались команды 16 школ (200 учащихся и педагогов)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Победители конкурсов посетили экскурсии в </a:t>
            </a:r>
          </a:p>
          <a:p>
            <a:pPr marL="171450" lvl="0" indent="-1714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Академии талантов Санкт-Петербурга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18103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0863" y="542925"/>
            <a:ext cx="50577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>7.04.2017 г. Конкурс социальных проектов “Молодежные инициативы”, </a:t>
            </a:r>
            <a:r>
              <a:rPr lang="ru-RU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>в котором приняли участие: школы №№212, 215, 302, 322, 364, 365, 443, а также </a:t>
            </a:r>
            <a:r>
              <a:rPr lang="ru-RU" dirty="0" err="1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> и 312 школа</a:t>
            </a:r>
          </a:p>
          <a:p>
            <a:pPr algn="just"/>
            <a:r>
              <a:rPr lang="ru-RU" b="1" dirty="0" smtClean="0">
                <a:solidFill>
                  <a:srgbClr val="181038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– 63</a:t>
            </a: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2017 году на конкурс представлены социальные проекты: </a:t>
            </a: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“Одиночество не приговор” (школа №365), “Поделись своей добротой” (№215), </a:t>
            </a: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“Вечные ценности” (№322) и др.</a:t>
            </a: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443 школа подготовила два проекта «Дорогою добра» и “Путями героев”, а  </a:t>
            </a:r>
            <a:r>
              <a:rPr lang="ru-RU" sz="1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разработал проект “Сохраним природу вместе!” совместно со школой №312</a:t>
            </a:r>
          </a:p>
          <a:p>
            <a:pPr algn="just"/>
            <a:r>
              <a:rPr lang="ru-RU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общему мнению жюри конкурса, представленные проекты имеют большую социальную значимость, положительно влияют на духовно-нравственное развитие молодежи,  способствуют формированию патриотического сознания и толерантности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626" y="228601"/>
            <a:ext cx="644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проект </a:t>
            </a:r>
            <a:r>
              <a:rPr lang="en-US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Пути достижения общественного согласия</a:t>
            </a:r>
            <a:r>
              <a:rPr lang="en-US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Молодежный фестиваль </a:t>
            </a:r>
            <a:b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согласии – будущее, в единстве – жизнь!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430" y="623329"/>
            <a:ext cx="918958" cy="533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3" descr="C:\Users\user\Desktop\С рабочего стола\СЕМИНАРЫ 2016\2 февр\log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5578" y="5673885"/>
            <a:ext cx="2119682" cy="61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1600200" y="457201"/>
            <a:ext cx="10201275" cy="61783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  <a:cs typeface="+mj-cs"/>
              </a:defRPr>
            </a:lvl1pPr>
          </a:lstStyle>
          <a:p>
            <a:pPr lvl="0"/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6024" y="457198"/>
            <a:ext cx="4843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81E38"/>
                </a:solidFill>
                <a:latin typeface="Century" pitchFamily="18" charset="0"/>
              </a:rPr>
              <a:t>ПРОЕКТ </a:t>
            </a:r>
            <a:r>
              <a:rPr lang="en-US" sz="1600" b="1" dirty="0" smtClean="0">
                <a:solidFill>
                  <a:srgbClr val="781E38"/>
                </a:solidFill>
                <a:latin typeface="Century" pitchFamily="18" charset="0"/>
              </a:rPr>
              <a:t>“</a:t>
            </a:r>
            <a:r>
              <a:rPr lang="ru-RU" sz="1600" b="1" dirty="0" smtClean="0">
                <a:solidFill>
                  <a:srgbClr val="781E38"/>
                </a:solidFill>
                <a:latin typeface="Century" pitchFamily="18" charset="0"/>
              </a:rPr>
              <a:t>ДЕТИ - ДЕТЯМ</a:t>
            </a:r>
            <a:r>
              <a:rPr lang="en-US" sz="1600" b="1" dirty="0" smtClean="0">
                <a:solidFill>
                  <a:srgbClr val="781E38"/>
                </a:solidFill>
                <a:latin typeface="Century" pitchFamily="18" charset="0"/>
              </a:rPr>
              <a:t>”</a:t>
            </a:r>
            <a:endParaRPr lang="ru-RU" sz="1600" dirty="0">
              <a:solidFill>
                <a:srgbClr val="781E38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2" y="914400"/>
            <a:ext cx="881538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Руководители проекта: </a:t>
            </a:r>
            <a:r>
              <a:rPr lang="ru-RU" sz="1600" b="1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Лалаева</a:t>
            </a:r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Т.Н., </a:t>
            </a:r>
            <a:r>
              <a:rPr lang="ru-RU" sz="1600" b="1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Манвелян</a:t>
            </a:r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Л.Ф., Даудова Н.П. </a:t>
            </a:r>
          </a:p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Проект “Дети - детям”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получил новое продолжение и реализуется педагогами и воспитанниками </a:t>
            </a:r>
            <a:r>
              <a:rPr lang="ru-RU" sz="1600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совместно с руководителями, педагогами и учащимися  ГБОУ СОШ №301</a:t>
            </a:r>
          </a:p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Идея проекта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состоит в реализации комплексного подхода к  культурно-эстетическому  развитию детей – сирот и детей с ОВЗ. При участии в проведении литературно-музыкальных композициях дети знакомятся с миром классической музыки в сочетании с  литературными произведениями</a:t>
            </a:r>
          </a:p>
          <a:p>
            <a:pPr algn="just"/>
            <a:endParaRPr lang="ru-RU" sz="1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Музыкальный материал раскрывается средствами концертного исполнения музыкальных произведений детьми - воспитанниками классов фортепиано </a:t>
            </a:r>
            <a:r>
              <a:rPr lang="ru-RU" sz="1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бесед, рассказов и художественного исполнения литературных произведений. Проводится активное обсуждение литературных произведений и, посвященных им, музыкальных произведений</a:t>
            </a:r>
          </a:p>
          <a:p>
            <a:pPr algn="just"/>
            <a:endParaRPr lang="ru-RU" sz="1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Мероприятия 2016 – 2017 г. </a:t>
            </a:r>
          </a:p>
          <a:p>
            <a:pPr algn="just"/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27.10.2016 г. литературно-музыкальная композиция “И с каждой осенью я расцветаю вновь”, 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посвященная творчеству А.С.Пушкина</a:t>
            </a:r>
            <a:r>
              <a:rPr lang="en-US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* 22 декабря 2016 г - литературно-музыкальная композиция  «Хрустальный звон Зимы», 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посвященная  литературному творчеству А.А.Фета и  Ф.И.Тютчева. </a:t>
            </a:r>
          </a:p>
          <a:p>
            <a:pPr algn="just"/>
            <a:endParaRPr lang="ru-RU" sz="1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Целью мероприятий является </a:t>
            </a: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эстетическое развитие детей и формирование представления о художественном, музыкальном, литературном  произведении как о звене единой художественной системы</a:t>
            </a:r>
          </a:p>
        </p:txBody>
      </p:sp>
      <p:pic>
        <p:nvPicPr>
          <p:cNvPr id="13" name="Рисунок 12" descr="C:\Users\user\Desktop\С рабочего стола\П Р О Е К Т Ы\ДЕТИ - ДЕТЯМ\Дети -детям 301 2016\ФОТО 17.11.2016\20161027_1359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689" y="260721"/>
            <a:ext cx="1889758" cy="1253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C:\Users\user\Desktop\С рабочего стола\П Р О Е К Т Ы\ДЕТИ - ДЕТЯМ\Дети -детям 301 2016\ФОТО 17.11.2016\20161027_1359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6862" y="1715039"/>
            <a:ext cx="1828801" cy="1085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C:\Users\user\Desktop\С рабочего стола\П Р О Е К Т Ы\ДЕТИ - ДЕТЯМ\Дети -детям 301 2016\ФОТО 22.12.2016\20161222_1427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4026" y="2897667"/>
            <a:ext cx="2443162" cy="1288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user\Desktop\С рабочего стола\П Р О Е К Т Ы\ДЕТИ - ДЕТЯМ\Дети -детям 301 2016\ФОТО 22.12.2016\Выст воспитанника детс дом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1175" y="4014788"/>
            <a:ext cx="2300288" cy="1357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user\Desktop\С рабочего стола\П Р О Е К Т Ы\ДЕТИ - ДЕТЯМ\Дети -детям 301 2016\ФОТО 22.12.2016\20161222_144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6887" y="5186363"/>
            <a:ext cx="259080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7702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1175658" y="261257"/>
            <a:ext cx="10625818" cy="8137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j-ea"/>
                <a:cs typeface="+mj-cs"/>
              </a:defRPr>
            </a:lvl1pPr>
          </a:lstStyle>
          <a:p>
            <a:pPr lvl="0"/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75657" y="356260"/>
            <a:ext cx="6768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entury" pitchFamily="18" charset="0"/>
              </a:rPr>
              <a:t>ПРОФОРИЕНТАЦИОННАЯ ПОДДЕРЖКА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entury" pitchFamily="18" charset="0"/>
              </a:rPr>
              <a:t>СТАРШИХ ПОДРОСТКОВ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6815" y="897147"/>
            <a:ext cx="810424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Продолжается реализация инновационного проекта </a:t>
            </a: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“ДИАЛОГИ О БУДУЩЕМ”,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направленного на поддержку личностного и профессионального самоопределения старшеклассников. </a:t>
            </a:r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Руководители проекта: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Поликарпова Л.В., </a:t>
            </a:r>
            <a:r>
              <a:rPr lang="ru-RU" sz="1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Хачатрян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С. Г., </a:t>
            </a:r>
            <a:r>
              <a:rPr lang="ru-RU" sz="1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Корчуганова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И.П., </a:t>
            </a:r>
            <a:r>
              <a:rPr lang="ru-RU" sz="1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Скрипова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Н.В., </a:t>
            </a:r>
            <a:r>
              <a:rPr lang="ru-RU" sz="1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Кемпи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И. А.</a:t>
            </a:r>
          </a:p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Идея проекта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“Диалоги о будущем”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состоит в поддержке  личностного и профессионального самоопределения старших подростков</a:t>
            </a:r>
          </a:p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учащиеся 8 и 9 классов школы №310, в которых обучаются дети – сироты и дети с ОВЗ; воспитанники и педагоги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СОДЕРЖАНИЕ ДЕЯТЕЛЬНОСТИ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24.11.2016 г. прошла творческая встреча с выпускницей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студенткой  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CГбПОУ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"Художественно-профессионального лицея Санкт-Петербурга им.Карла Фаберже" </a:t>
            </a:r>
            <a:r>
              <a:rPr lang="ru-RU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Садыховой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Елизаветой.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Участники проекта познакомились с виртуальной выставкой изобразительного искусства С.А.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Коровкиной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“Мой милый край”. Хорошей традицией проекта стали обязательные творческие подарки участникам проекта.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Учащиеся ГБОУ СОШ №310 Сивков Антон и Матвеев Михаил исполнили песню “Ромашковая Русь”, а в исполнении воспитанницы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Коток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Ксении прозвучали русские народные песни</a:t>
            </a: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6 декабря началась подготовка к участию в районном конкурсе мультимедийных презентаций “Моя будущая профессия”. Учащиеся ГБОУ СОШ №310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Катрушенко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Екатерина и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Зяблов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Игорь представили </a:t>
            </a:r>
            <a:r>
              <a:rPr lang="ru-RU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презентаци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о профессиях кондитера и строителя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user\Desktop\С рабочего стола\П Р О Е К Т Ы\Д И А Л О Г И\Программы\2BI85D1GP1[1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92088"/>
            <a:ext cx="1685926" cy="119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user\Desktop\С рабочего стола\П Р О Е К Т Ы\Д И А Л О Г И\ФОТО и видео 24.11.2016\20161123_1527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3963" y="184150"/>
            <a:ext cx="3082924" cy="177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user\Desktop\С рабочего стола\П Р О Е К Т Ы\Д И А Л О Г И\ФОТО и видео 24.11.2016\20161123_1546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7567" y="2044700"/>
            <a:ext cx="3523615" cy="196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user\Desktop\С рабочего стола\П Р О Е К Т Ы\Д И А Л О Г И\ФОТО и видео 24.11.2016\20161123_1527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42350" y="3940175"/>
            <a:ext cx="3549650" cy="200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user\Desktop\С рабочего стола\П Р О Е К Т Ы\Д И А Л О Г И\Фото видео 6.12.2016\20161206_1234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58237" y="5372100"/>
            <a:ext cx="1831974" cy="1150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7702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399" y="359229"/>
            <a:ext cx="8167255" cy="899556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entury" pitchFamily="18" charset="0"/>
              </a:rPr>
              <a:t>ПРАКТИЧЕСКАЯ ЗНАЧИМОСТЬ ПРОГРАММЫ 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0"/>
            <a:ext cx="1142999" cy="6858000"/>
          </a:xfrm>
          <a:prstGeom prst="rect">
            <a:avLst/>
          </a:prstGeom>
          <a:solidFill>
            <a:srgbClr val="FA800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" y="82962"/>
            <a:ext cx="921533" cy="6724241"/>
          </a:xfrm>
          <a:prstGeom prst="rect">
            <a:avLst/>
          </a:prstGeom>
        </p:spPr>
      </p:pic>
      <p:pic>
        <p:nvPicPr>
          <p:cNvPr id="11" name="Picture 2" descr="C:\Documents and Settings\SysAdm\Рабочий стол\КИП\2014-2015\ПЛАНЫ   2015\ПЛАНЫ 2015\ДЕКАБРЬ  2015\Логитип ИТО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3170" y="189839"/>
            <a:ext cx="1417708" cy="137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151906" y="1508165"/>
            <a:ext cx="10779697" cy="5100035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Программа способствует привлечению внимания к решению проблем детей-сирот и детей с ОВЗ и более успешной их социализации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Участие детей разных учреждений в совместных мероприятиях социально-культурных проектов способствует общему развитию и овладению базовым содержанием обучения, реализации личностного потенциала  в творческой деятельности, духовно-нравственному развитию, более успешной адаптации и социализации детей-сирот и детей с ОВЗ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Участие в программе создает дополнительные условия реализации творческого потенциала всех её участников</a:t>
            </a:r>
          </a:p>
          <a:p>
            <a:endParaRPr lang="ru-RU" sz="26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1726" y="214314"/>
            <a:ext cx="5356456" cy="97155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64105E"/>
                </a:solidFill>
                <a:latin typeface="Century" pitchFamily="18" charset="0"/>
              </a:rPr>
              <a:t>РАБОТА  С ПЕДАГОГАМИ</a:t>
            </a:r>
            <a:endParaRPr lang="ru-RU" sz="1600" b="1" dirty="0">
              <a:solidFill>
                <a:srgbClr val="64105E"/>
              </a:solidFill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8" y="1157287"/>
            <a:ext cx="7629525" cy="397192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Семинары, практикумы, круглые столы, консультирование проектных групп и другие формы индивидуальной и групповой работы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Ежегодное проведение городской научно-практической конференции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Районные конференции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“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Разработка новых форм поддержки детей – сирот и детей с ОВЗ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”</a:t>
            </a:r>
            <a:r>
              <a:rPr lang="ru-RU" sz="2000" dirty="0" smtClean="0">
                <a:solidFill>
                  <a:srgbClr val="181038"/>
                </a:solidFill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181038"/>
                </a:solidFill>
              </a:rPr>
              <a:t>20.01.2015 г., 22.01.2016 г.</a:t>
            </a:r>
          </a:p>
          <a:p>
            <a:pPr algn="just"/>
            <a:endParaRPr lang="ru-RU" sz="2000" dirty="0" smtClean="0">
              <a:solidFill>
                <a:srgbClr val="181038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ГОРОДСКАЯ НАУЧНО-ПРАКТИЧЕСКАЯ  КОНФЕРЕНЦИЯ</a:t>
            </a:r>
          </a:p>
          <a:p>
            <a:pPr algn="just"/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“Условия творческой и академической успешности детей-сирот и детей с ограниченными возможностями здоровья” 20.01.2017 г. </a:t>
            </a:r>
          </a:p>
          <a:p>
            <a:endParaRPr lang="ru-RU" sz="2400" dirty="0" smtClean="0"/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– 59 из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районов Санкт-Петербурга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ИМЦ, ЦППМСП Фрунзенского района, </a:t>
            </a:r>
          </a:p>
          <a:p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СПбАППО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РГПУ имени А.И.Герцена и др.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68BD-9E44-4B3A-AAA5-5D8E1429842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Picture 2" descr="C:\Users\user\Desktop\С рабочего стола\КОНФЕРЕНЦИИ  2016\2 дек 2016 ДУМ\logo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6373" y="5243513"/>
            <a:ext cx="1152128" cy="1065807"/>
          </a:xfrm>
          <a:prstGeom prst="rect">
            <a:avLst/>
          </a:prstGeom>
          <a:noFill/>
        </p:spPr>
      </p:pic>
      <p:pic>
        <p:nvPicPr>
          <p:cNvPr id="6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096" y="271461"/>
            <a:ext cx="960191" cy="714375"/>
          </a:xfrm>
          <a:prstGeom prst="rect">
            <a:avLst/>
          </a:prstGeom>
          <a:noFill/>
        </p:spPr>
      </p:pic>
      <p:pic>
        <p:nvPicPr>
          <p:cNvPr id="8" name="Picture 2" descr="C:\Users\user\Desktop\С рабочего стола\КОНФЕРЕНЦИИ  2016\16.06.2016 конф\на сайте ЦТи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2" y="260648"/>
            <a:ext cx="4121435" cy="255399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5788" y="5114926"/>
            <a:ext cx="471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181038"/>
                </a:solidFill>
              </a:rPr>
              <a:t>Районная конференция “Инновационный опыт поддержки  развития и успешной социализации детей – сирот и детей, лишенных родительского попечительства в рамках программы сетевого взаимодействия и творческого сотрудничества” </a:t>
            </a:r>
          </a:p>
          <a:p>
            <a:pPr algn="ctr"/>
            <a:r>
              <a:rPr lang="ru-RU" sz="1200" dirty="0" smtClean="0">
                <a:solidFill>
                  <a:srgbClr val="181038"/>
                </a:solidFill>
              </a:rPr>
              <a:t>20.01.2015 г., 22.01.2016 г.</a:t>
            </a:r>
          </a:p>
        </p:txBody>
      </p:sp>
      <p:pic>
        <p:nvPicPr>
          <p:cNvPr id="10" name="Picture 2" descr="C:\Users\user\Desktop\С рабочего стола\КОНФЕРЕНЦИИ  2016\2 дек 2016 ДУМ\IMG_6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2265" y="2854077"/>
            <a:ext cx="3328369" cy="2275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user\Desktop\С рабочего стола\КОНФЕРЕНЦИИ  2016\2 дек 2016 ДУМ\IMG_62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0663" y="4502514"/>
            <a:ext cx="3259036" cy="216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С рабочего стола\МО+ПЛАН работы КИП 2016 - 2017 учебный год\КАРТЫ    ЭФФЕКТИВНОСТИ\ЭФФЕКТИВНОСТЬ  2017 - 1\Педсовет 2017\КОНЕ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671762" y="294482"/>
            <a:ext cx="2014537" cy="1400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1450" y="1900239"/>
            <a:ext cx="10144125" cy="475773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Сетевая инновационная программа </a:t>
            </a:r>
            <a:r>
              <a:rPr lang="en-US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Петербург объединяет друзей</a:t>
            </a:r>
            <a:r>
              <a:rPr lang="en-US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600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Городская научно-практическая конференция </a:t>
            </a:r>
          </a:p>
          <a:p>
            <a:pPr algn="just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“Условия творческой и академической успешности детей-сирот и детей с ОВЗ” 20.01.2017 </a:t>
            </a:r>
          </a:p>
          <a:p>
            <a:pPr algn="just"/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 января в Центре творчества и образования Фрунзенского района состоялась городская научно-практическая конференция “Условия творческой и академической успешности детей-сирот и детей с ОВЗ”, которая является частью системной работы Центра по привлечение внимания педагогов дошкольного, общего и дополнительного образования к разработке новых форм поддержки детей – сирот и детей с ОВЗ.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Инклюзивное образование становится неотъемлемой частью единой системы на всех её уровнях, поскольку обучение детей с ОВЗ вместе со сверстниками повышает их шансы на успешную адаптацию и социализацию в обществе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Большое значение имеет участие в конференции ведущих педагогических ВУЗов Санкт-Петербурга и Ленинградской области: </a:t>
            </a:r>
            <a:r>
              <a:rPr lang="ru-RU" sz="1600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СПбАППО</a:t>
            </a:r>
            <a:r>
              <a:rPr lang="ru-RU" sz="16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, РГПУ имени А.И.Герцена и созданная ими возможность знакомства педагогов - практиков с научными разработками, сегодняшним состоянием развития инклюзивного образования и его ближайшими перспективами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На дискуссионной площадке широко представлен практический опыт. В подготовке 14 стендовых докладов приняли участие педагоги учреждений дополнительного образования, школ, детских садов, представители родительской общественности и общественных организаций различных районов Санкт-Петербурга. Представленный опыт заслуживает дальнейшего осмысления и развития</a:t>
            </a:r>
            <a:endParaRPr lang="ru-RU" sz="16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user\Desktop\С рабочего стола\МО+ПЛАН работы КИП 2016 - 2017 учебный год\КАРТЫ    ЭФФЕКТИВНОСТИ\ЭФФЕКТИВНОСТЬ  2017 - 1\Педсовет 2017\Конф 20.01.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18282"/>
            <a:ext cx="2615803" cy="174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C:\Users\user\Desktop\С рабочего стола\МО+ПЛАН работы КИП 2016 - 2017 учебный год\КАРТЫ    ЭФФЕКТИВНОСТИ\ЭФФЕКТИВНОСТЬ  2017 - 1\Педсовет 2017\КОНФ цтио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7763" y="323057"/>
            <a:ext cx="2108597" cy="1405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C:\Users\user\Desktop\С рабочего стола\МО+ПЛАН работы КИП 2016 - 2017 учебный год\КАРТЫ    ЭФФЕКТИВНОСТИ\ЭФФЕКТИВНОСТЬ  2017 - 1\Педсовет 2017\Конф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8" y="275432"/>
            <a:ext cx="2094308" cy="1396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5" descr="C:\Documents and Settings\User\Рабочий стол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72712" y="3350521"/>
            <a:ext cx="1743076" cy="149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C:\Documents and Settings\User\Рабочий стол\КОНЦЕРТНАЯ ДЕЯТЕЛЬНОСТЬ - 2016-2017\ВТОРОЕ ПОЛУГОДИЕ\20.01.17-конференция (фото)\3.jpeg"/>
          <p:cNvPicPr>
            <a:picLocks noChangeAspect="1" noChangeArrowheads="1"/>
          </p:cNvPicPr>
          <p:nvPr/>
        </p:nvPicPr>
        <p:blipFill>
          <a:blip r:embed="rId7" cstate="print"/>
          <a:srcRect l="50397" t="25198" b="7080"/>
          <a:stretch>
            <a:fillRect/>
          </a:stretch>
        </p:blipFill>
        <p:spPr bwMode="auto">
          <a:xfrm flipH="1">
            <a:off x="10177461" y="228600"/>
            <a:ext cx="1356871" cy="2339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0" y="1"/>
            <a:ext cx="9699170" cy="1638794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64105E"/>
                </a:solidFill>
                <a:latin typeface="Century" pitchFamily="18" charset="0"/>
              </a:rPr>
              <a:t>ЕЖЕГОДНАЯ НАУЧНО-ПРАКТИЧЕСКАЯ КОНФЕРЕНЦИЯ </a:t>
            </a:r>
            <a:br>
              <a:rPr lang="ru-RU" sz="1800" b="1" dirty="0" smtClean="0">
                <a:solidFill>
                  <a:srgbClr val="64105E"/>
                </a:solidFill>
                <a:latin typeface="Century" pitchFamily="18" charset="0"/>
              </a:rPr>
            </a:br>
            <a:r>
              <a:rPr lang="ru-RU" sz="1800" b="1" dirty="0" smtClean="0">
                <a:solidFill>
                  <a:srgbClr val="64105E"/>
                </a:solidFill>
                <a:latin typeface="Century" pitchFamily="18" charset="0"/>
              </a:rPr>
              <a:t> “Разработка новых форм поддержки развития детей-сирот и детей с ОВЗ” </a:t>
            </a:r>
            <a:r>
              <a:rPr lang="ru-RU" sz="1800" b="1" dirty="0" smtClean="0">
                <a:solidFill>
                  <a:srgbClr val="000066"/>
                </a:solidFill>
                <a:latin typeface="Century" pitchFamily="18" charset="0"/>
              </a:rPr>
              <a:t/>
            </a:r>
            <a:br>
              <a:rPr lang="ru-RU" sz="1800" b="1" dirty="0" smtClean="0">
                <a:solidFill>
                  <a:srgbClr val="000066"/>
                </a:solidFill>
                <a:latin typeface="Century" pitchFamily="18" charset="0"/>
              </a:rPr>
            </a:br>
            <a:r>
              <a:rPr lang="ru-RU" sz="1800" dirty="0" smtClean="0">
                <a:solidFill>
                  <a:srgbClr val="000066"/>
                </a:solidFill>
                <a:latin typeface="Century" pitchFamily="18" charset="0"/>
              </a:rPr>
              <a:t>с участием преподавателей РГПУ имени А.И.Герцена, специалистов Дворца учащейся молодежи, широкого круга заинтересованных педагогов – практиков, воспитателей и общественности (20.01.2015, 22.01.2016, 20.01.2017) </a:t>
            </a:r>
            <a:endParaRPr lang="ru-RU" sz="1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" pitchFamily="18" charset="0"/>
            </a:endParaRPr>
          </a:p>
        </p:txBody>
      </p:sp>
      <p:pic>
        <p:nvPicPr>
          <p:cNvPr id="11" name="Picture 2" descr="C:\Documents and Settings\SysAdm\Рабочий стол\КИП\2014-2015\ПЛАНЫ   2015\ПЛАНЫ 2015\ДЕКАБРЬ  2015\Логитип ИТО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3596" y="658119"/>
            <a:ext cx="1045030" cy="101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Documents and Settings\User\Рабочий стол\2016 год\Конференция ЦВР  22.01.2016\ФОТО 22.01.2016\IMG_8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563" y="1696584"/>
            <a:ext cx="3485546" cy="261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Documents and Settings\User\Рабочий стол\2016 год\Конференция ЦВР  22.01.2016\ФОТО 22.01.2016\IMG_9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746898" y="1534886"/>
            <a:ext cx="3376343" cy="253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Documents and Settings\User\Рабочий стол\2016 год\Конференция ЦВР  22.01.2016\ФОТО 22.01.2016\IMG_89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2191" y="4332964"/>
            <a:ext cx="2262356" cy="169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6800849" y="4327071"/>
            <a:ext cx="231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</a:rPr>
              <a:t>В программу конференции включены дискуссионные площадки с представлением стендовых докладов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25" name="Picture 4" descr="C:\Documents and Settings\User\Рабочий стол\2016 год\РАЙОННАЯ Конференция 20.01.2015  II полугодие\ФОТО Конференция\ФОТО Центр 11\IMG_62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44012" y="4178244"/>
            <a:ext cx="2776538" cy="2082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C:\Documents and Settings\User\Рабочий стол\2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50" y="2005807"/>
            <a:ext cx="47625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8" y="310551"/>
            <a:ext cx="5657851" cy="6318849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88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16 июня 2016 года в </a:t>
            </a:r>
            <a:r>
              <a:rPr lang="ru-RU" sz="8800" b="1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88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прошла </a:t>
            </a:r>
          </a:p>
          <a:p>
            <a:pPr algn="ctr">
              <a:buNone/>
            </a:pPr>
            <a:r>
              <a:rPr lang="ru-RU" sz="88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педагогическая конференция “Развитие проектной деятельности в дополнительном образовании”</a:t>
            </a:r>
          </a:p>
          <a:p>
            <a:pPr algn="just"/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26 участников конференции (педагоги, представители администрации </a:t>
            </a:r>
            <a:r>
              <a:rPr lang="ru-RU" sz="8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ДДЮТ, СПб ГБУ "Центра содействия семейному воспитанию №15 Фрунзенского района", ГБОУ СОШ 301 и 443, районного психологического центра) обсуждали вопросы, касающиеся: </a:t>
            </a:r>
          </a:p>
          <a:p>
            <a:pPr algn="just"/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проектирования воспитательной работы и образовательной деятельности; </a:t>
            </a:r>
          </a:p>
          <a:p>
            <a:pPr algn="just"/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проектной деятельности и поддержке развития одаренных детей и талантливой молодежи; </a:t>
            </a:r>
          </a:p>
          <a:p>
            <a:pPr algn="just"/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ресурсов сетевого взаимодействия в разработке новых форм поддержки развития и успешной социализации детей-сирот и детей с ОВЗ; </a:t>
            </a:r>
          </a:p>
          <a:p>
            <a:pPr algn="just"/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опыта разработки и реализации инновационных проектов, направленных на поддержку успешной социализации детей-сирот и детей, лишенных родительского попечительства; </a:t>
            </a:r>
          </a:p>
          <a:p>
            <a:pPr algn="just"/>
            <a:r>
              <a:rPr lang="ru-RU" sz="8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развития проектной деятельности в дополнительном образовании и др. </a:t>
            </a:r>
          </a:p>
          <a:p>
            <a:pPr algn="just"/>
            <a:endParaRPr lang="ru-RU" sz="8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8800" dirty="0">
              <a:solidFill>
                <a:srgbClr val="000066"/>
              </a:solidFill>
            </a:endParaRPr>
          </a:p>
        </p:txBody>
      </p:sp>
      <p:pic>
        <p:nvPicPr>
          <p:cNvPr id="4" name="Picture 6" descr="C:\Users\user\Desktop\С рабочего стола\МО+ПЛАН работы КИП 2016 - 2017 учебный год\КАРТЫ    ЭФФЕКТИВНОСТИ\ЭФФЕКТИВНОСТЬ  2017 - 1\Педсовет 2017\DSC_0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6787" y="1913732"/>
            <a:ext cx="3451623" cy="230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C:\Users\user\Desktop\С рабочего стола\МО+ПЛАН работы КИП 2016 - 2017 учебный год\КАРТЫ    ЭФФЕКТИВНОСТИ\ЭФФЕКТИВНОСТЬ  2017 - 1\Педсовет 2017\DSC_0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762" y="375445"/>
            <a:ext cx="3037285" cy="2024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C:\Users\user\Desktop\С рабочего стола\МО+ПЛАН работы КИП 2016 - 2017 учебный год\КАРТЫ    ЭФФЕКТИВНОСТИ\ЭФФЕКТИВНОСТЬ  2017 - 1\Педсовет 2017\DSC_04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338" y="3542507"/>
            <a:ext cx="3915965" cy="2610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Documents and Settings\SysAdm\Рабочий стол\КИП\2014-2015\ПЛАНЫ   2015\ПЛАНЫ 2015\ДЕКАБРЬ  2015\Логитип ИТОГ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91715" y="385764"/>
            <a:ext cx="1337506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6862" y="757238"/>
            <a:ext cx="7807569" cy="59007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СЕТЕВАЯ ИННОВАЦИОННАЯ ПРОГРАМА </a:t>
            </a:r>
          </a:p>
          <a:p>
            <a:pPr algn="ctr">
              <a:buNone/>
            </a:pPr>
            <a:r>
              <a:rPr lang="en-US" sz="14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ПЕТЕРБУРГ ОБЪЕДИНЯЕТ ДРУЗЕЙ</a:t>
            </a:r>
            <a:r>
              <a:rPr lang="en-US" sz="14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400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dirty="0" smtClean="0">
              <a:solidFill>
                <a:srgbClr val="781E38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Семинар-практикум “Разработка новых форм поддержки развития детей – сирот и детей с ОВЗ в образовательном учреждении”</a:t>
            </a:r>
          </a:p>
          <a:p>
            <a:pPr algn="just"/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24.10.2016 г. в школе №443 прошел семинар – практикум </a:t>
            </a:r>
            <a:r>
              <a:rPr lang="ru-RU" sz="19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“Разработка новых форм поддержки развития детей – сирот и детей с ОВЗ в образовательном учреждении” 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рамках сетевого взаимодействия учреждений Фрунзенского района, объединенных программой "Петербург объединяет друзей". Участники семинара - учителя и классные руководители 443 школы, в которых обучаются дети – сироты и дети с ОВЗ. Для руководителей школы большое значение имеет наличие мотивации педагогов к участию в проектной деятельности и разработке проекта, направленного на поддержку развития детей – сирот и детей с ОВЗ в условиях данной школы</a:t>
            </a:r>
          </a:p>
          <a:p>
            <a:pPr algn="just"/>
            <a:endParaRPr lang="ru-RU" sz="19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</a:t>
            </a:r>
            <a:r>
              <a:rPr lang="en-US" sz="19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9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24 педагога ГБОУ СОШ №443 и </a:t>
            </a:r>
            <a:r>
              <a:rPr lang="ru-RU" sz="1900" b="1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endParaRPr lang="ru-RU" sz="1900" b="1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64105E"/>
                </a:solidFill>
              </a:rPr>
              <a:t/>
            </a:r>
            <a:br>
              <a:rPr lang="ru-RU" dirty="0" smtClean="0">
                <a:solidFill>
                  <a:srgbClr val="64105E"/>
                </a:solidFill>
              </a:rPr>
            </a:br>
            <a:endParaRPr lang="ru-RU" dirty="0">
              <a:solidFill>
                <a:srgbClr val="64105E"/>
              </a:solidFill>
            </a:endParaRPr>
          </a:p>
        </p:txBody>
      </p:sp>
      <p:pic>
        <p:nvPicPr>
          <p:cNvPr id="4" name="Picture 2" descr="C:\Users\user\Desktop\С рабочего стола\МО+ПЛАН работы КИП 2016 - 2017 учебный год\КАРТЫ    ЭФФЕКТИВНОСТИ\ЭФФЕКТИВНОСТЬ  2017 - 1\Педсовет 2017\IMG_4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6" y="3661965"/>
            <a:ext cx="3632731" cy="2724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C:\Users\user\Desktop\С рабочего стола\МО+ПЛАН работы КИП 2016 - 2017 учебный год\КАРТЫ    ЭФФЕКТИВНОСТИ\ЭФФЕКТИВНОСТЬ  2017 - 1\Педсовет 2017\IMG_44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4024" y="586582"/>
            <a:ext cx="1171576" cy="878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SysAdm\Рабочий стол\КИП\2014-2015\ПЛАНЫ   2015\ПЛАНЫ 2015\ДЕКАБРЬ  2015\Логитип ИТОГ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6296" y="1685368"/>
            <a:ext cx="1625677" cy="1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С рабочего стола\МО+ПЛАН работы КИП 2016 - 2017 учебный год\КАРТЫ    ЭФФЕКТИВНОСТИ\ЭФФЕКТИВНОСТЬ  2017 - 1\Педсовет 2017\384870_spektr_raduga_krugovorot_polosy_volny_1680x1050_(www.GdeFon.ru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4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4" y="2028826"/>
            <a:ext cx="111871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Реализуется сетевая инновационная программа “Петербург объединяет друзей” совместно со школами , где обучаются дети детского дома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(№№301, 310, 443 и школой – интернатом №37)</a:t>
            </a:r>
          </a:p>
          <a:p>
            <a:pPr algn="just">
              <a:buNone/>
            </a:pPr>
            <a:r>
              <a:rPr lang="ru-RU" sz="20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ОСУЩЕСТВЛЯЕТСЯ ПОСТОЯННОЕ СОТРУДНИЧЕСТВО СО СЛЕДУЮЩИМИ  ГОСУДАРСТВЕННЫМИ И НЕГОСУДАРСТВЕННЫМИ ОРГАНИЗАЦИЯМИ</a:t>
            </a:r>
            <a:r>
              <a:rPr lang="en-US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ГДОУ детским садом №115 компенсирующего вида для детей с нарушениями зрения</a:t>
            </a:r>
          </a:p>
          <a:p>
            <a:pPr algn="just"/>
            <a:r>
              <a:rPr lang="ru-RU" sz="20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ЦППМСП  Фрунзенского района 	</a:t>
            </a:r>
          </a:p>
          <a:p>
            <a:pPr algn="just"/>
            <a:r>
              <a:rPr lang="ru-RU" sz="20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Центром духовной культуры и образования Фрунзенского благочиния при церкви Святого Великомученика Георгия Победоносца</a:t>
            </a:r>
          </a:p>
          <a:p>
            <a:pPr algn="just"/>
            <a:r>
              <a:rPr lang="ru-RU" sz="20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ГБУ ДО для детей и взрослых Дворцом учащейся молодежи Санкт - Петербурга </a:t>
            </a:r>
          </a:p>
          <a:p>
            <a:pPr algn="just"/>
            <a:r>
              <a:rPr lang="ru-RU" sz="20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Академией талантов Санкт - Петербурга </a:t>
            </a:r>
          </a:p>
          <a:p>
            <a:pPr algn="just"/>
            <a:r>
              <a:rPr lang="ru-RU" sz="20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Российским этнографическим музеем и Государственным музеем истории религии и др.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889" y="442913"/>
            <a:ext cx="11630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Организация взаимодействия  и координация деятельности с социальными партнерами</a:t>
            </a:r>
            <a:b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Расширение межведомственного взаимодействия</a:t>
            </a:r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Развитие пространства равных возможностей для детей </a:t>
            </a:r>
            <a:b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с особыми образовательными потребностями 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0" y="274638"/>
            <a:ext cx="11713301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СОТРУДНИЧЕСТВО С  ГОСУДАРСТВЕННЫМИ </a:t>
            </a:r>
            <a:br>
              <a:rPr lang="ru-RU" sz="24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И НЕГОСУДАРСТВЕННЫМИ ОРГАНИЗАЦИЯМИ </a:t>
            </a:r>
            <a: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781E38"/>
                </a:solidFill>
                <a:latin typeface="Monotype Corsiva" pitchFamily="66" charset="0"/>
              </a:rPr>
            </a:br>
            <a:endParaRPr lang="ru-RU" sz="2400" dirty="0">
              <a:solidFill>
                <a:srgbClr val="781E38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Users\user\Desktop\Старт пр Восптание 2016\Дети Петербург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7517" y="742950"/>
            <a:ext cx="1522567" cy="21717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186987" y="3043238"/>
            <a:ext cx="1573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Общественная организация </a:t>
            </a:r>
            <a:r>
              <a:rPr lang="en-US" sz="1400" b="1" dirty="0" smtClean="0"/>
              <a:t>“</a:t>
            </a:r>
            <a:r>
              <a:rPr lang="ru-RU" sz="1400" b="1" dirty="0" smtClean="0"/>
              <a:t>Дети Петербурга</a:t>
            </a:r>
            <a:r>
              <a:rPr lang="en-US" sz="1400" b="1" dirty="0" smtClean="0"/>
              <a:t>”</a:t>
            </a:r>
            <a:endParaRPr lang="ru-RU" sz="1400" b="1" dirty="0"/>
          </a:p>
        </p:txBody>
      </p:sp>
      <p:pic>
        <p:nvPicPr>
          <p:cNvPr id="10" name="Picture 2" descr="C:\Documents and Settings\User\Рабочий стол\2016 год\Конференция ЦВР  22.01.2016\ФОТО 22.01.2016\20160122_130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2328863"/>
            <a:ext cx="2446043" cy="169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Старт пр Восптание 2016\5910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4815" y="1085850"/>
            <a:ext cx="2284835" cy="159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user\Desktop\Старт пр Восптание 2016\2-1-2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1026" y="1237903"/>
            <a:ext cx="2269684" cy="127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user\Desktop\Старт пр Восптание 2016\1395893367_kfqww1o_p1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898" y="2414588"/>
            <a:ext cx="3119130" cy="155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100637" y="3914776"/>
            <a:ext cx="315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Российский этнографический музей</a:t>
            </a:r>
            <a:endParaRPr lang="ru-RU" sz="1400" dirty="0"/>
          </a:p>
        </p:txBody>
      </p:sp>
      <p:pic>
        <p:nvPicPr>
          <p:cNvPr id="3074" name="Picture 2" descr="http://peterburg2.ru/uploads/08/08/03/ga2_9atx4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067" y="2276823"/>
            <a:ext cx="2626554" cy="99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www.hram-slava.ru/sites/default/files/1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1098" y="4238798"/>
            <a:ext cx="3308232" cy="220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6443663" y="4329113"/>
            <a:ext cx="3108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Центр духовной культуры и образования при Церкви Святого Великомученика  </a:t>
            </a:r>
          </a:p>
          <a:p>
            <a:pPr algn="ctr"/>
            <a:r>
              <a:rPr lang="ru-RU" sz="1400" dirty="0" smtClean="0"/>
              <a:t>Георгия Победоносца </a:t>
            </a:r>
            <a:endParaRPr lang="ru-RU" sz="1400" dirty="0"/>
          </a:p>
        </p:txBody>
      </p:sp>
      <p:pic>
        <p:nvPicPr>
          <p:cNvPr id="20" name="Picture 3" descr="C:\Users\user\Desktop\С рабочего стола\СЕМИНАРЫ 2016\2 февр\logo[1]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3" y="983960"/>
            <a:ext cx="3405557" cy="987715"/>
          </a:xfrm>
          <a:prstGeom prst="rect">
            <a:avLst/>
          </a:prstGeom>
          <a:noFill/>
        </p:spPr>
      </p:pic>
      <p:pic>
        <p:nvPicPr>
          <p:cNvPr id="21" name="Picture 2" descr="C:\Users\user\Desktop\С рабочего стола\МО+ПЛАН работы КИП 2016 - 2017 учебный год\КАРТЫ    ЭФФЕКТИВНОСТИ\ЭФФЕКТИВНОСТЬ  2017 - 1\Педсовет 2017\dum.jp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767" y="3371849"/>
            <a:ext cx="1814160" cy="22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00050" y="5643563"/>
            <a:ext cx="22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Дворец учащейся молодежи</a:t>
            </a:r>
            <a:endParaRPr lang="ru-RU" dirty="0"/>
          </a:p>
        </p:txBody>
      </p:sp>
      <p:pic>
        <p:nvPicPr>
          <p:cNvPr id="23" name="Рисунок 22" descr="C:\Users\user\Desktop\С рабочего стола\П Р О Е К Т Ы\ДОУ\Прогр меропр 16 17\semicvetik[1]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81244" y="4029075"/>
            <a:ext cx="223450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501189" y="6082188"/>
            <a:ext cx="2328862" cy="37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Детский сод №115</a:t>
            </a:r>
            <a:endParaRPr lang="ru-RU" dirty="0"/>
          </a:p>
        </p:txBody>
      </p:sp>
      <p:pic>
        <p:nvPicPr>
          <p:cNvPr id="25" name="Picture 3" descr="C:\Users\user\Desktop\С рабочего стола\МО+ПЛАН работы КИП 2016 - 2017 учебный год\КАРТЫ    ЭФФЕКТИВНОСТИ\ЭФФЕКТИВНОСТЬ  2017 - 1\Педсовет 2017\1395979894_m0_iyr_88y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5128" y="2643188"/>
            <a:ext cx="2217731" cy="14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\\Direktor\общая папка\Корчуганова\ДОУ\Пост-релиз\20161019_16145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9525" y="5429249"/>
            <a:ext cx="1904231" cy="1214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C:\Users\user\Desktop\С рабочего стола\Программа СОГЛАСИЕ\МОЛФЕСТ 2016\ГАЛА концерт\Гала концерт ФОТО\DSC03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210" y="1283676"/>
            <a:ext cx="1732472" cy="2602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5" name="Picture 13" descr="C:\Users\user\Desktop\С рабочего стола\Программа СОГЛАСИЕ\МОЛФЕСТ 2016\ГАЛА концерт\Гала концерт ФОТО\DSC038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5180" y="316522"/>
            <a:ext cx="1911230" cy="2871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6" name="Picture 14" descr="C:\Users\user\Desktop\С рабочего стола\Программа СОГЛАСИЕ\МОЛФЕСТ 2016\ГАЛА концерт\Гала концерт ФОТО\DSC03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261" y="281354"/>
            <a:ext cx="2728122" cy="181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" descr="C:\Users\user\Desktop\С рабочего стола\Программа СОГЛАСИЕ\МОЛФЕСТ 2016\ГАЛА концерт\Гала концерт ФОТО\DSC03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706" y="2120064"/>
            <a:ext cx="6192791" cy="4192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3" descr="C:\Users\user\Desktop\С рабочего стола\Программа СОГЛАСИЕ\МОЛФЕСТ 2016\ГАЛА концерт\Гала концерт ФОТО\DSC03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75550" y="4044462"/>
            <a:ext cx="1513230" cy="2273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263770" y="5240215"/>
            <a:ext cx="6998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Ярко и </a:t>
            </a:r>
            <a:r>
              <a:rPr lang="ru-RU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незыбываемо</a:t>
            </a: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проходил музыкальный конкурс 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Фрунзенскоя</a:t>
            </a: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волна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Гала концерт,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посвященный  Международному дню толерантности</a:t>
            </a:r>
          </a:p>
          <a:p>
            <a:pPr algn="ctr"/>
            <a:r>
              <a:rPr lang="ru-RU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18 ноября 2016 </a:t>
            </a:r>
            <a:endParaRPr 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10" descr="C:\Users\user\Desktop\С рабочего стола\Программа СОГЛАСИЕ\МОЛФЕСТ 2016\ГАЛА концерт\Гала концерт ФОТО\DSC036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5709" y="246183"/>
            <a:ext cx="1650529" cy="247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4" descr="C:\Users\user\Desktop\С рабочего стола\Программа СОГЛАСИЕ\МОЛФЕСТ 2016\ГАЛА концерт\Гала концерт ФОТО\DSC037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7927" y="4326034"/>
            <a:ext cx="2824651" cy="1880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Содержимое 3" descr="http://www.chpcpdx.org/images/Notes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3553" y="562707"/>
            <a:ext cx="1002323" cy="1318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1125414" y="211015"/>
            <a:ext cx="859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Молодежный фестиваль </a:t>
            </a:r>
            <a:r>
              <a:rPr lang="en-US" sz="20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0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согласии – будущее, в единстве – жизнь !</a:t>
            </a:r>
            <a:r>
              <a:rPr lang="en-US" sz="20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0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 </a:t>
            </a:r>
            <a:endParaRPr lang="ru-RU" sz="2000" b="1" dirty="0">
              <a:solidFill>
                <a:srgbClr val="781E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803" y="1191160"/>
            <a:ext cx="856305" cy="49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6872288" y="5572665"/>
            <a:ext cx="375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A0E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количество участников составило 172 человека</a:t>
            </a:r>
          </a:p>
          <a:p>
            <a:pPr algn="ctr"/>
            <a:endParaRPr lang="ru-RU" sz="1600" dirty="0">
              <a:solidFill>
                <a:srgbClr val="781E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С рабочего стола\МО+ПЛАН работы КИП 2016 - 2017 учебный год\КАРТЫ    ЭФФЕКТИВНОСТИ\ЭФФЕКТИВНОСТЬ  2017 - 1\Педсовет 2017\384870_spektr_raduga_krugovorot_polosy_volny_1680x1050_(www.GdeFon.ru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4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838200" y="1276709"/>
            <a:ext cx="11049000" cy="4900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СПАСИБО ЗА ВНИМАНИЕ!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171450" lvl="0" indent="-17145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4800" b="1" dirty="0" smtClean="0">
                <a:solidFill>
                  <a:srgbClr val="000066"/>
                </a:solidFill>
                <a:latin typeface="Monotype Corsiva" pitchFamily="66" charset="0"/>
              </a:rPr>
              <a:t>ЖЕЛАЕМ ВСЕМ УЧАСТНИКАМ </a:t>
            </a:r>
          </a:p>
          <a:p>
            <a:pPr marL="171450" lvl="0" indent="-171450" algn="ctr" defTabSz="685800">
              <a:lnSpc>
                <a:spcPct val="90000"/>
              </a:lnSpc>
              <a:spcBef>
                <a:spcPts val="750"/>
              </a:spcBef>
            </a:pPr>
            <a:endParaRPr lang="ru-RU" sz="4800" b="1" dirty="0" smtClean="0">
              <a:solidFill>
                <a:srgbClr val="000066"/>
              </a:solidFill>
              <a:latin typeface="Monotype Corsiva" pitchFamily="66" charset="0"/>
            </a:endParaRPr>
          </a:p>
          <a:p>
            <a:pPr marL="171450" lvl="0" indent="-17145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4800" b="1" dirty="0" smtClean="0">
                <a:solidFill>
                  <a:srgbClr val="000066"/>
                </a:solidFill>
                <a:latin typeface="Monotype Corsiva" pitchFamily="66" charset="0"/>
              </a:rPr>
              <a:t>ДАЛЬНЕЙШИХ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УСПЕХОВ В ПРОЕКТНОЙ ДЕЯТЕЛЬНОСТИ!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8" name="Picture 2" descr="C:\Users\user\Desktop\лого ЦТи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315" y="840804"/>
            <a:ext cx="2274874" cy="155733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2310" y="3709358"/>
            <a:ext cx="6832120" cy="276045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Победители конкурса</a:t>
            </a:r>
            <a:endParaRPr lang="ru-RU" sz="2400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Прокофьев Егор</a:t>
            </a:r>
          </a:p>
          <a:p>
            <a:pPr lvl="0" algn="ctr"/>
            <a:r>
              <a:rPr lang="ru-RU" sz="2400" b="1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Донникова</a:t>
            </a:r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 Анфиса</a:t>
            </a:r>
          </a:p>
          <a:p>
            <a:pPr algn="ctr">
              <a:buNone/>
            </a:pPr>
            <a:endParaRPr lang="ru-RU" sz="2400" b="1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Победители в номинациях</a:t>
            </a:r>
            <a:endParaRPr lang="ru-RU" sz="2400" dirty="0" smtClean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Зайцев Эльдар, Сидорова Таисия</a:t>
            </a:r>
          </a:p>
          <a:p>
            <a:endParaRPr lang="ru-RU" sz="2400" b="1" dirty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625751" y="1449238"/>
            <a:ext cx="4244196" cy="488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Призеры в номинациях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Укладникова Татьяна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Разжигаева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Виктория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Янчевская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Маргарита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Гвоздева Юлия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Зайченко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Анна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Маклова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Мария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Маликова Ольга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6392" y="345058"/>
            <a:ext cx="747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НАШИ    ПОБЕДЫ  НА МУЗЫКАЛЬНОМ КОНКУРСЕ</a:t>
            </a:r>
            <a:endParaRPr lang="ru-RU" sz="2400" b="1" dirty="0">
              <a:solidFill>
                <a:srgbClr val="64105E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user\Desktop\С рабочего стола\П Р О Е К Т Ы\Проект ОД ЦТиО\19.05.2017 А талантов СПб\МДО\Донникова Анфиса\7W7A0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320" y="335653"/>
            <a:ext cx="3071475" cy="3114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C:\Users\user\Desktop\С рабочего стола\Программа СОГЛАСИЕ\МОЛФЕСТ 2016\ГАЛА концерт\Гала концерт ФОТО 18.11.2016\DSC03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3814">
            <a:off x="4140679" y="1547614"/>
            <a:ext cx="3325804" cy="221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3" descr="http://www.chpcpdx.org/images/Notes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7720" y="3657599"/>
            <a:ext cx="1311216" cy="1690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160586" cy="6858000"/>
          </a:xfrm>
          <a:prstGeom prst="rect">
            <a:avLst/>
          </a:prstGeom>
          <a:solidFill>
            <a:srgbClr val="FA800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" y="82962"/>
            <a:ext cx="921533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173192" y="246185"/>
            <a:ext cx="10800271" cy="636201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	</a:t>
            </a:r>
            <a:r>
              <a:rPr lang="ru-RU" sz="2400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Молодежный фестиваль  </a:t>
            </a:r>
            <a:r>
              <a:rPr lang="en-US" sz="2400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согласии – будущее, в единстве – жизнь !</a:t>
            </a:r>
            <a:r>
              <a:rPr lang="en-US" sz="2400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2017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по истории 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Россия – наша Родина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Церемония награждения победителей конкурса по истории “Россия – наша Родина” районного молодежного фестиваля “В согласии – будущее, в единстве – жизнь!” прошла 17 марта 2017 г. в Академии талантов Санкт-Петербурга в большом парадном зале</a:t>
            </a: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2017 году победителями конкурса по истории стали команды школ и гимназий №№ 212, 213, 292, 311, 441, 448, 587, 603, а призёрами – команды школ №№227, 368, 318 и 303</a:t>
            </a:r>
          </a:p>
          <a:p>
            <a:pPr algn="just"/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Всего в конкурсе приняли участие 25 команд 23 учреждений нашего района</a:t>
            </a:r>
          </a:p>
          <a:p>
            <a:pPr algn="just"/>
            <a:r>
              <a:rPr lang="ru-RU" sz="1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Общее число участников – 200 учащихся и педагогов</a:t>
            </a: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Участники лучших команд и их руководители посетили экскурсии в  Академии талантов </a:t>
            </a: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Санкт-Петербурга в </a:t>
            </a:r>
            <a:r>
              <a:rPr lang="ru-RU" sz="18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Каменноостровском</a:t>
            </a:r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дворце</a:t>
            </a:r>
          </a:p>
        </p:txBody>
      </p:sp>
      <p:pic>
        <p:nvPicPr>
          <p:cNvPr id="8" name="Содержимое 15" descr="C:\Users\user\Desktop\ФОТО 2017\ИСТ Ак талантов 17.03.2017\Экскурсия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0479" y="4163710"/>
            <a:ext cx="3233651" cy="1820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Desktop\ФОТО 2017\ИСТ Ак талантов 17.03.2017\Вручение диплом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399" y="4237892"/>
            <a:ext cx="3867541" cy="2303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D:\2016 год\МОЛФЕСТ 2016\ФОТО ИСТ 16.03.2016\DSC02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0658" y="4014998"/>
            <a:ext cx="1483983" cy="111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D:\2016 год\МОЛФЕСТ 2016\ПОСТ-РЕЛИЗ КОНК по истории\DSC02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7595" y="5169986"/>
            <a:ext cx="1920213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25382" y="786517"/>
            <a:ext cx="1008112" cy="585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142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" y="82962"/>
            <a:ext cx="921533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230922" y="2233246"/>
            <a:ext cx="10726615" cy="437495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	</a:t>
            </a:r>
            <a:r>
              <a:rPr lang="ru-RU" sz="2400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Молодежный фестиваль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согласии – будущее, в единстве – жизнь !</a:t>
            </a:r>
            <a:r>
              <a:rPr lang="en-US" sz="2400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dirty="0" smtClean="0">
                <a:solidFill>
                  <a:srgbClr val="641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2017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проектов 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Молодежные инициативы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7 апреля в </a:t>
            </a:r>
            <a:r>
              <a:rPr lang="ru-RU" sz="2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состоялся конкурс социальных проектов районного молодёжного фестиваля «В согласии – будущее, в единстве – жизнь!», в котором приняли участие 7 образовательных учреждения района: 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школы №№212, 215, 302, 322, 364, 365, 443, а также </a:t>
            </a:r>
            <a:r>
              <a:rPr lang="ru-RU" sz="19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312 школа</a:t>
            </a:r>
          </a:p>
          <a:p>
            <a:pPr algn="just"/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Количество учащихся составило 39 человек, общее число участников - 63 </a:t>
            </a:r>
            <a:b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Победителем конкурса стала группа учащихся 9-го класса школы №365 с проектом «Одиночество не приговор»</a:t>
            </a:r>
          </a:p>
          <a:p>
            <a:pPr algn="just"/>
            <a:r>
              <a:rPr lang="ru-RU" sz="24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Все участники внесли важный вклад в духовно-нравственное развитие молодёжи!</a:t>
            </a:r>
            <a:endParaRPr lang="ru-RU" sz="2400" dirty="0">
              <a:solidFill>
                <a:srgbClr val="641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С рабочего стола\МО+ПЛАН работы КИП 2016 - 2017 учебный год\КАРТЫ    ЭФФЕКТИВНОСТИ\ЭФФЕКТИВНОСТЬ  2017 - 1\Педсовет 2017\zhu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4" y="271363"/>
            <a:ext cx="3005843" cy="1690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user\Desktop\С рабочего стола\МО+ПЛАН работы КИП 2016 - 2017 учебный год\КАРТЫ    ЭФФЕКТИВНОСТИ\ЭФФЕКТИВНОСТЬ  2017 - 1\Педсовет 2017\mm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4577" y="0"/>
            <a:ext cx="3320168" cy="1867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 descr="C:\Users\user\Desktop\С рабочего стола\Программа СОГЛАСИЕ\МОЛФЕСТ 2016\Конкурс  проектов  2016 - 2017\ФОТО 2017\20170407_155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9876" y="293137"/>
            <a:ext cx="2948896" cy="165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Documents and Settings\User\Рабочий стол\Сентябрь 2016\Подготовка материалов к Старту программы Воспитание\121fcd9c88dc8c0770d2b69e63737f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3625" y="2538581"/>
            <a:ext cx="1164982" cy="676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128714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" y="82962"/>
            <a:ext cx="921533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214438" y="483079"/>
            <a:ext cx="7229475" cy="58605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Районный проект  </a:t>
            </a: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Пути достижения общественного согласия</a:t>
            </a: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Молодежный форум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“Преимущества российского образования”</a:t>
            </a:r>
          </a:p>
          <a:p>
            <a:pPr algn="just"/>
            <a:r>
              <a:rPr lang="ru-RU" sz="18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16 марта 2017 года в Центре творчества и образования Фрунзенского района в рамках реализации районного проекта “Пути достижения общественного согласия” прошел молодежный форум </a:t>
            </a:r>
            <a:r>
              <a:rPr lang="ru-RU" sz="1800" b="1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“Преимущества российского образования”,</a:t>
            </a:r>
          </a:p>
          <a:p>
            <a:pPr algn="just"/>
            <a:r>
              <a:rPr lang="ru-RU" sz="18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в котором приняли участие педагоги и старшеклассники 16 школ, гимназий и лицеев Фрунзенского района, а также студенту </a:t>
            </a:r>
            <a:r>
              <a:rPr lang="ru-RU" sz="1800" dirty="0" err="1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СПбГИК</a:t>
            </a:r>
            <a:r>
              <a:rPr lang="ru-RU" sz="18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800" dirty="0" smtClean="0">
                <a:solidFill>
                  <a:srgbClr val="64105E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– 48</a:t>
            </a:r>
          </a:p>
          <a:p>
            <a:pPr algn="just"/>
            <a:r>
              <a:rPr lang="ru-RU" sz="1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Понимание молодыми людьми преимуществ и достижений отечественного образования позволяет им лучше ориентироваться в современном информационном пространстве, глубже анализировать, аргументировано представлять важные факты в своих выступлениях</a:t>
            </a:r>
            <a:endParaRPr lang="ru-RU" sz="1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С рабочего стола\МО+ПЛАН работы КИП 2016 - 2017 учебный год\КАРТЫ    ЭФФЕКТИВНОСТИ\ЭФФЕКТИВНОСТЬ  2017 - 1\Педсовет 2017\16.03.2017 МОЛ фор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4" y="607119"/>
            <a:ext cx="3289476" cy="185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user\Desktop\С рабочего стола\МО+ПЛАН работы КИП 2016 - 2017 учебный год\КАРТЫ    ЭФФЕКТИВНОСТИ\ЭФФЕКТИВНОСТЬ  2017 - 1\Педсовет 2017\16.03 мол ф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6836" y="4693443"/>
            <a:ext cx="2476499" cy="139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user\Desktop\С рабочего стола\КОНФ ДУМ 2016\graduation-caps-in-ai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8523" y="2987253"/>
            <a:ext cx="2376264" cy="1110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963" y="485776"/>
            <a:ext cx="2386011" cy="1885950"/>
          </a:xfr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одаренных детей и талантливой молодежи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" y="0"/>
            <a:ext cx="1142999" cy="6858000"/>
          </a:xfrm>
          <a:prstGeom prst="rect">
            <a:avLst/>
          </a:prstGeom>
          <a:solidFill>
            <a:srgbClr val="FA800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" y="82962"/>
            <a:ext cx="921533" cy="672424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214438" y="2691441"/>
            <a:ext cx="10744200" cy="3995109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Century" pitchFamily="18" charset="0"/>
              </a:rPr>
              <a:t>	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апреля в </a:t>
            </a:r>
            <a:r>
              <a:rPr lang="ru-RU" sz="2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ЦТиО</a:t>
            </a: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состоялась ежегодная </a:t>
            </a: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Церемония торжественного награждения победителей районного этапа всероссийской олимпиады школьников и участников конкурса социальных проектов “Молодежные инициативы” районного молодежного фестиваля “В согласии – будущее, в единстве – жизнь!”</a:t>
            </a:r>
            <a:endParaRPr lang="ru-RU" sz="2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Количество победителей  в 2017 г. составило </a:t>
            </a: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118</a:t>
            </a: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человек, значительная часть которых обладает сразу несколькими дипломами победителей по различным предметам</a:t>
            </a:r>
          </a:p>
          <a:p>
            <a:pPr algn="just">
              <a:buNone/>
            </a:pPr>
            <a:r>
              <a:rPr lang="ru-RU" sz="2600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	Среди победителей олимпиады есть также и воспитанницы Центра творчества и образования: </a:t>
            </a:r>
            <a:r>
              <a:rPr lang="ru-RU" sz="2600" b="1" dirty="0" err="1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Зайченко</a:t>
            </a:r>
            <a:r>
              <a:rPr lang="ru-RU" sz="26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 Анна, </a:t>
            </a:r>
            <a:r>
              <a:rPr lang="ru-RU" sz="2600" b="1" dirty="0" err="1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Донникова</a:t>
            </a:r>
            <a:r>
              <a:rPr lang="ru-RU" sz="2600" b="1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 Анфиса, Юдина Анастасия </a:t>
            </a:r>
            <a:r>
              <a:rPr lang="ru-RU" sz="2600" dirty="0" smtClean="0">
                <a:solidFill>
                  <a:srgbClr val="781E38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</a:p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Для гостей Центра творчества и образования были подготовлены творческие подарки: выступили Анфиса </a:t>
            </a:r>
            <a:r>
              <a:rPr lang="ru-RU" sz="2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Донникова</a:t>
            </a: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коллектив музыкальной студии “MOZART”, солистки детского образцового хореографического коллектива “Грация” Таисия </a:t>
            </a:r>
            <a:r>
              <a:rPr lang="ru-RU" sz="2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Лымарь</a:t>
            </a: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Софья </a:t>
            </a:r>
            <a:r>
              <a:rPr lang="ru-RU" sz="26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Степанкина</a:t>
            </a:r>
            <a:endParaRPr lang="ru-RU" sz="26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Традиции чествования и награждения ребят, которые достигли выдающихся академических и творческих результатов имеет большое воспитательное значение</a:t>
            </a:r>
          </a:p>
          <a:p>
            <a:pPr algn="just">
              <a:buNone/>
            </a:pPr>
            <a:r>
              <a:rPr lang="ru-RU" sz="2600" b="1" dirty="0" smtClean="0">
                <a:solidFill>
                  <a:srgbClr val="781E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 Это не только дань уважения за нелегкий учебный труд и творческое напряжение, но и повышение мотивации, поддержка одаренных детей и талантливой молодежи</a:t>
            </a:r>
            <a:endParaRPr lang="ru-RU" sz="2600" b="1" dirty="0">
              <a:solidFill>
                <a:srgbClr val="781E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user\Desktop\С рабочего стола\МО+ПЛАН работы КИП 2016 - 2017 учебный год\КАРТЫ    ЭФФЕКТИВНОСТИ\ЭФФЕКТИВНОСТЬ  2017 - 1\Педсовет 2017\14.04.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7988" y="586581"/>
            <a:ext cx="2075391" cy="155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esktop\С рабочего стола\Программа СОГЛАСИЕ\Церемония награждения 2017\ФОТО\DSC03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26" y="482996"/>
            <a:ext cx="2067454" cy="1550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user\Desktop\С рабочего стола\Программа СОГЛАСИЕ\Церемония награждения 2017\ФОТО\DSC03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1587" y="236538"/>
            <a:ext cx="2910417" cy="2182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82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4714" y="365127"/>
            <a:ext cx="8601074" cy="187801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19 мая 2017 года в Академии талантов Санкт-Петербурга состоялась Церемония награждения учащихся студий и творческих коллективов ГБУ ДО Центра творчества и образования Фрунзенского района за высокие достижения в различных видах  творчества</a:t>
            </a:r>
            <a:r>
              <a:rPr lang="ru-RU" sz="2400" dirty="0" smtClean="0">
                <a:solidFill>
                  <a:srgbClr val="64105E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64105E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Мы постарались сделать её незабываемым событием </a:t>
            </a:r>
            <a:b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64105E"/>
                </a:solidFill>
                <a:latin typeface="Monotype Corsiva" pitchFamily="66" charset="0"/>
              </a:rPr>
              <a:t>для каждого  участника </a:t>
            </a:r>
            <a:endParaRPr lang="ru-RU" sz="2400" dirty="0">
              <a:solidFill>
                <a:srgbClr val="64105E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С рабочего стола\П Р О Е К Т Ы\Проект ОД ЦТиО\19.05.2017 А талантов СПб\ПОСТ - релиз 19.05.2017\Пост-релиз 19.05.2017\ХОР ++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9325" y="2265521"/>
            <a:ext cx="4131425" cy="233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User\Local Settings\Temporary Internet Files\Content.Word\В зале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23" y="2243138"/>
            <a:ext cx="326017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С рабочего стола\П Р О Е К Т Ы\Проект ОД ЦТиО\19.05.2017 А талантов СПб\ПОСТ-релиз 19.05.2017\IMG-20170519-WA00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9288" y="4094798"/>
            <a:ext cx="2478449" cy="184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User\Local Settings\Temporary Internet Files\Content.Word\У фортепиано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519" y="4645901"/>
            <a:ext cx="2559105" cy="156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User\Local Settings\Temporary Internet Files\Content.Word\Хор ЦТиО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9976" y="2366304"/>
            <a:ext cx="3310923" cy="203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User\Local Settings\Temporary Internet Files\Content.Word\20170519_161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2306" y="4724728"/>
            <a:ext cx="3226184" cy="193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Users\user\Desktop\С рабочего стола\СЕМИНАРЫ 2016\2 февр\logo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5" y="283874"/>
            <a:ext cx="2814412" cy="816265"/>
          </a:xfrm>
          <a:prstGeom prst="rect">
            <a:avLst/>
          </a:prstGeom>
          <a:noFill/>
        </p:spPr>
      </p:pic>
      <p:pic>
        <p:nvPicPr>
          <p:cNvPr id="11" name="Picture 2" descr="C:\Users\user\Desktop\С рабочего стола\П Р О Е К Т Ы\Проект ОД ЦТиО\19.05.2017 А талантов СПб\He850OvNAYUVcQAv1K8xPeQVnqfvrFrM4fZdJMjVRkisSuUWD6gcOcfMHitIgmnQ1z1kD4LthyGg9HEAcE9fheSbRw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2087" y="1191222"/>
            <a:ext cx="3013074" cy="1694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0039" y="4214814"/>
            <a:ext cx="1785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81E38"/>
                </a:solidFill>
                <a:latin typeface="Monotype Corsiva" pitchFamily="66" charset="0"/>
              </a:rPr>
              <a:t>Проект </a:t>
            </a:r>
            <a:r>
              <a:rPr lang="en-US" dirty="0" smtClean="0">
                <a:solidFill>
                  <a:srgbClr val="781E38"/>
                </a:solidFill>
                <a:latin typeface="Monotype Corsiva" pitchFamily="66" charset="0"/>
              </a:rPr>
              <a:t>“</a:t>
            </a:r>
            <a:r>
              <a:rPr lang="ru-RU" dirty="0" smtClean="0">
                <a:solidFill>
                  <a:srgbClr val="781E38"/>
                </a:solidFill>
                <a:latin typeface="Monotype Corsiva" pitchFamily="66" charset="0"/>
              </a:rPr>
              <a:t>Системное сопровождение  одаренной личности</a:t>
            </a:r>
            <a:r>
              <a:rPr lang="en-US" dirty="0" smtClean="0">
                <a:solidFill>
                  <a:srgbClr val="781E38"/>
                </a:solidFill>
                <a:latin typeface="Monotype Corsiva" pitchFamily="66" charset="0"/>
              </a:rPr>
              <a:t>”</a:t>
            </a:r>
            <a:r>
              <a:rPr lang="ru-RU" dirty="0" smtClean="0">
                <a:solidFill>
                  <a:srgbClr val="781E38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81E38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37D9-ADBB-4198-81AE-4749370E3D8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тчетный 201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отчетный 2015" id="{CE46F8DE-662E-41F6-8367-C21F509F5449}" vid="{ED6B604A-2604-4EF5-96E6-0E37578EAD1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отчетный 2015</Template>
  <TotalTime>3229</TotalTime>
  <Words>1959</Words>
  <Application>Microsoft Office PowerPoint</Application>
  <PresentationFormat>Произвольный</PresentationFormat>
  <Paragraphs>251</Paragraphs>
  <Slides>30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отчетный 2015</vt:lpstr>
      <vt:lpstr>Слайд</vt:lpstr>
      <vt:lpstr>РАЗВИТИЕ ПРОЕКТНОЙ  ДЕЯТЕЛЬНОСТИ  в Центре творчества и образования Фрунзенского района    ИТОГИ 2016-2017 учебного года   </vt:lpstr>
      <vt:lpstr>Слайд 2</vt:lpstr>
      <vt:lpstr>Слайд 3</vt:lpstr>
      <vt:lpstr>Слайд 4</vt:lpstr>
      <vt:lpstr>Слайд 5</vt:lpstr>
      <vt:lpstr>Слайд 6</vt:lpstr>
      <vt:lpstr>Слайд 7</vt:lpstr>
      <vt:lpstr> Поддержка одаренных детей и талантливой молодежи </vt:lpstr>
      <vt:lpstr>19 мая 2017 года в Академии талантов Санкт-Петербурга состоялась Церемония награждения учащихся студий и творческих коллективов ГБУ ДО Центра творчества и образования Фрунзенского района за высокие достижения в различных видах  творчества Мы постарались сделать её незабываемым событием  для каждого  участника </vt:lpstr>
      <vt:lpstr>Проект “Системное сопровождение  одаренной личности” Творческие встречи с художниками и педагогами ЦТиО Яной Тарасовой и Светланой Коровкиной </vt:lpstr>
      <vt:lpstr>Мастер-класс по изготовлению цветов  для благотворительной акции “БЕЛЫЙ ЦВЕТОК”</vt:lpstr>
      <vt:lpstr>Слайд 12</vt:lpstr>
      <vt:lpstr>Городская научно-практическая конференция   “Пути достижения общественного согласия” 28.02.2017  </vt:lpstr>
      <vt:lpstr>      Разработка новых форм  поддержки развития детей-сирот и детей с ограниченными возможностями здоровья    </vt:lpstr>
      <vt:lpstr>Слайд 15</vt:lpstr>
      <vt:lpstr>Слайд 16</vt:lpstr>
      <vt:lpstr>ПОДДЕРЖКА РАЗВИТИЯ ДОШКОЛЬНИКОВ С ОВЗ</vt:lpstr>
      <vt:lpstr>Слайд 18</vt:lpstr>
      <vt:lpstr>Слайд 19</vt:lpstr>
      <vt:lpstr>Слайд 20</vt:lpstr>
      <vt:lpstr>Слайд 21</vt:lpstr>
      <vt:lpstr>ПРАКТИЧЕСКАЯ ЗНАЧИМОСТЬ ПРОГРАММЫ </vt:lpstr>
      <vt:lpstr>РАБОТА  С ПЕДАГОГАМИ</vt:lpstr>
      <vt:lpstr>Слайд 24</vt:lpstr>
      <vt:lpstr>ЕЖЕГОДНАЯ НАУЧНО-ПРАКТИЧЕСКАЯ КОНФЕРЕНЦИЯ   “Разработка новых форм поддержки развития детей-сирот и детей с ОВЗ”  с участием преподавателей РГПУ имени А.И.Герцена, специалистов Дворца учащейся молодежи, широкого круга заинтересованных педагогов – практиков, воспитателей и общественности (20.01.2015, 22.01.2016, 20.01.2017) </vt:lpstr>
      <vt:lpstr>Слайд 26</vt:lpstr>
      <vt:lpstr>Слайд 27</vt:lpstr>
      <vt:lpstr>Слайд 28</vt:lpstr>
      <vt:lpstr>СОТРУДНИЧЕСТВО С  ГОСУДАРСТВЕННЫМИ  И НЕГОСУДАРСТВЕННЫМИ ОРГАНИЗАЦИЯМИ  </vt:lpstr>
      <vt:lpstr>Слайд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sarah</dc:creator>
  <cp:lastModifiedBy>user</cp:lastModifiedBy>
  <cp:revision>486</cp:revision>
  <dcterms:created xsi:type="dcterms:W3CDTF">2015-05-24T15:58:36Z</dcterms:created>
  <dcterms:modified xsi:type="dcterms:W3CDTF">2017-09-07T14:55:10Z</dcterms:modified>
</cp:coreProperties>
</file>